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4675" r:id="rId5"/>
    <p:sldMasterId id="2147484703" r:id="rId6"/>
    <p:sldMasterId id="2147484594" r:id="rId7"/>
    <p:sldMasterId id="2147484715" r:id="rId8"/>
    <p:sldMasterId id="2147484741" r:id="rId9"/>
  </p:sldMasterIdLst>
  <p:notesMasterIdLst>
    <p:notesMasterId r:id="rId42"/>
  </p:notesMasterIdLst>
  <p:handoutMasterIdLst>
    <p:handoutMasterId r:id="rId43"/>
  </p:handoutMasterIdLst>
  <p:sldIdLst>
    <p:sldId id="2147480868" r:id="rId10"/>
    <p:sldId id="2147482314" r:id="rId11"/>
    <p:sldId id="2140755464" r:id="rId12"/>
    <p:sldId id="2147480845" r:id="rId13"/>
    <p:sldId id="2147482312" r:id="rId14"/>
    <p:sldId id="2147480873" r:id="rId15"/>
    <p:sldId id="2147480874" r:id="rId16"/>
    <p:sldId id="2147480871" r:id="rId17"/>
    <p:sldId id="2147482254" r:id="rId18"/>
    <p:sldId id="2147482255" r:id="rId19"/>
    <p:sldId id="2147482266" r:id="rId20"/>
    <p:sldId id="2147482307" r:id="rId21"/>
    <p:sldId id="2147474173" r:id="rId22"/>
    <p:sldId id="2147482264" r:id="rId23"/>
    <p:sldId id="2147482271" r:id="rId24"/>
    <p:sldId id="2147482272" r:id="rId25"/>
    <p:sldId id="2147482315" r:id="rId26"/>
    <p:sldId id="2147482303" r:id="rId27"/>
    <p:sldId id="2147482305" r:id="rId28"/>
    <p:sldId id="2147482268" r:id="rId29"/>
    <p:sldId id="2147482282" r:id="rId30"/>
    <p:sldId id="2147482292" r:id="rId31"/>
    <p:sldId id="2147482284" r:id="rId32"/>
    <p:sldId id="2147482293" r:id="rId33"/>
    <p:sldId id="2147482294" r:id="rId34"/>
    <p:sldId id="2147482295" r:id="rId35"/>
    <p:sldId id="2147482296" r:id="rId36"/>
    <p:sldId id="2147482299" r:id="rId37"/>
    <p:sldId id="2147482298" r:id="rId38"/>
    <p:sldId id="2147482313" r:id="rId39"/>
    <p:sldId id="2147474159" r:id="rId40"/>
    <p:sldId id="2147474160" r:id="rId4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64B802-FB3F-5C99-46F0-D23150D71E99}" name="Yuanxin Xu" initials="YX" userId="S::yuanxin.xu@intelliatx.com::0a1819a6-2077-4c27-97b0-6cfbc7a09c48" providerId="AD"/>
  <p188:author id="{1369430E-5EEF-9577-C3F6-D5DA406B0CD8}" name="Ilia Antonino" initials="IA" userId="S::Ilia.Antonino@intelliatx.com::621b3e44-c16f-4b23-97be-1efbaa12f5db" providerId="AD"/>
  <p188:author id="{FB945312-5E01-975E-DD9D-505ECCD5D53D}" name="Michael Maitland" initials="MM" userId="S::Michael.Maitland@Intelliatx.com::eade2f75-5914-4311-8a15-0a662264a7ba" providerId="AD"/>
  <p188:author id="{D261A817-7188-69D5-B309-51F674DE9966}" name="Carol Loeschorn" initials="CL" userId="S::Carol.Loeschorn@Intelliatx.com::012a8ee4-a499-4e88-ba44-b43caf679209" providerId="AD"/>
  <p188:author id="{DE20A618-C781-9F15-C1B8-D677232B9B16}" name="Laura Sepp-Lorenzino" initials="LSL" userId="S::laura.sepplore@intelliatx.com::9eb2e4b7-6c78-4484-920b-e3ab85de19bf" providerId="AD"/>
  <p188:author id="{D4ECD019-0F9C-0F82-7355-9743F934F9C0}" name="Laura Sepp-Lorenzino" initials="" userId="S::laura.sepplore@Intelliatx.com::9eb2e4b7-6c78-4484-920b-e3ab85de19bf" providerId="AD"/>
  <p188:author id="{0B21E022-F834-2E4D-F9A0-B44D1196EA39}" name="Marissa Igo" initials="MI" userId="S::marissa.igo@Intelliatx.com::6d388462-5a5b-4334-a3e8-31911da03b42" providerId="AD"/>
  <p188:author id="{B1105D2E-6F9A-00B9-25AF-371E99AF9671}" name="Mary Ferguson" initials="MF" userId="S::mary.ferguson@intelliatx.com::7d7fd568-0cbd-420d-92cb-c26a10585ecf" providerId="AD"/>
  <p188:author id="{604FF934-49D3-8A03-09CC-A455B4C5A989}" name="Kunal Sunthankar" initials="KS" userId="S::Kunal.Sunthankar@Intelliatx.com::1fe5d1ad-d0e9-40a6-b5c2-51d99953379c" providerId="AD"/>
  <p188:author id="{9AE1F93E-8381-5B6A-DE2B-23CC0323DDA6}" name="Briana Erickson" initials="BE" userId="Briana Erickson" providerId="None"/>
  <p188:author id="{19FF3E3F-5B9F-D1E8-623D-D57C2863E914}" name="Lina Li" initials="LL" userId="S::Lina.Li@Intelliatx.com::f153992e-1ec4-47ad-ad7c-b232f2e4a99c" providerId="AD"/>
  <p188:author id="{183AE944-85A8-C506-D0BF-ED535D4FF1D3}" name="Ian Karp" initials="IK" userId="S::ian.karp@intelliatx.com::00fc4ff4-b4e6-4c2d-80f3-8e67aa625495" providerId="AD"/>
  <p188:author id="{37089E48-9E06-88C1-9FA3-AFB5BC044A07}" name="Richard Duncan" initials="RD" userId="S::Richard.Duncan@Intelliatx.com::369ac654-f293-41af-a889-8dfa62f99ea5" providerId="AD"/>
  <p188:author id="{DB874761-C277-F2A4-F152-F4A74919AA16}" name="Daniel Lev" initials="DL" userId="S::Daniel.Lev@Intelliatx.com::af0423eb-3c1a-4dc8-9215-6c994f0d4276" providerId="AD"/>
  <p188:author id="{7050FF6D-30C9-3617-EF8E-9E6B4EAFABAC}" name="Nick Vance" initials="NV" userId="S::Nick.Vance@Intelliatx.com::df5b0af1-c632-4f01-b96d-234419075fb5" providerId="AD"/>
  <p188:author id="{FD18CD72-7BC4-9509-31F9-D975FDC9A9B4}" name="Brittany Chaves" initials="BC" userId="S::Brittany.Chaves@Intelliatx.com::ec9f0742-fded-4fea-a555-1c5b4e2a9b32" providerId="AD"/>
  <p188:author id="{92CCBE86-79F8-AB80-6DC1-43E6C9546AB9}" name="Nick Vance" initials="NV" userId="S::nick.vance@intelliatx.com::df5b0af1-c632-4f01-b96d-234419075fb5" providerId="AD"/>
  <p188:author id="{B66EDF8B-5B67-352E-C6D4-D74F5A192516}" name="Liron Walsh" initials="LW" userId="S::Liron.Walsh@Intelliatx.com::4c1ae2df-ac5f-470d-b83c-81b537e0a8cd" providerId="AD"/>
  <p188:author id="{E03F898C-2795-CC2A-575E-F1AC89AE06AF}" name="Yuanxin Xu" initials="YX" userId="S::Yuanxin.Xu@Intelliatx.com::0a1819a6-2077-4c27-97b0-6cfbc7a09c48" providerId="AD"/>
  <p188:author id="{25552991-FBEC-F4F1-A5E7-E12668E364BC}" name="Danny Crawford" initials="DC" userId="S::Danny.Crawford@Intelliatx.com::19dc88f4-a6cd-425b-ad67-25f6f7ffe449" providerId="AD"/>
  <p188:author id="{0B8C359E-050F-BEFE-CC00-F1F3A66AB642}" name="Ian Karp" initials="IK" userId="S::Ian.Karp@Intelliatx.com::00fc4ff4-b4e6-4c2d-80f3-8e67aa625495" providerId="AD"/>
  <p188:author id="{30C5A99F-CD02-DD73-E7F6-DB852900576B}" name="Min Young" initials="MY" userId="S::Min.Young@Intelliatx.com::e1394abd-3ddf-41a6-b656-c292759923a6" providerId="AD"/>
  <p188:author id="{9AC5E8A8-151E-D7EE-67EB-9C5FE493B930}" name="Eliana Clark" initials="EC" userId="S::Eliana.Clark@Intelliatx.com::2e06cf61-4eb1-4f7c-bd96-c2e5c79b468c" providerId="AD"/>
  <p188:author id="{8EA215B6-DF39-8E55-6E31-C10F3F77D87F}" name="Rebecca Lescarbeau" initials="RL" userId="S::Rebecca.Lescarbeau@Intelliatx.com::3784fe7f-ddd6-434c-ba1a-ec91b65cac03" providerId="AD"/>
  <p188:author id="{E6AC37B8-0DCF-23B0-477B-36444F641EE0}" name="David Lebwohl" initials="DL" userId="S::David.Lebwohl@Intelliatx.com::a2afea56-2edd-438b-aeff-d6727911a992" providerId="AD"/>
  <p188:author id="{5F32FBC4-30B1-BB62-5420-E3C36097A169}" name="Marissa Igo" initials="MI" userId="S::marissa.igo@intelliatx.com::6d388462-5a5b-4334-a3e8-31911da03b42" providerId="AD"/>
  <p188:author id="{0B2CF4E0-104F-A572-A9B7-F8462B7BF5A1}" name="Catherine Miller" initials="CM" userId="S::Catherine.Miller@intelliatx.com::ba1ee802-950b-459a-bcde-48629a2d0d43" providerId="AD"/>
  <p188:author id="{36CDCAE3-E01B-23DD-4574-DA1DEEC39161}" name="Adam Amaral" initials="AA" userId="S::Adam.Amaral@Intelliatx.com::7aaa38ad-e98e-4caa-b2c2-da30b9bb5a8c" providerId="AD"/>
  <p188:author id="{270F49E5-9229-1475-EC8C-5542DB9C69EA}" name="Linda Pollitz (Contractor)" initials="LP(" userId="S::Linda.Pollitz@Intelliatx.com::e823a428-af4e-4eee-8ada-a8fa4af49ad9" providerId="AD"/>
  <p188:author id="{3411BCEA-C4FE-BEF0-8576-FEF1C4181656}" name="Emily Williams" initials="EW" userId="S::Emily.Williams@Intelliatx.com::09f86312-7210-422d-9c2e-4a84f708f8cc" providerId="AD"/>
  <p188:author id="{04E815EC-3C4C-39B6-814F-ADE56C3914C8}" name="Brittany Cormier" initials="BC" userId="S::Brittany.Cormier@Intelliatx.com::ec9f0742-fded-4fea-a555-1c5b4e2a9b32" providerId="AD"/>
  <p188:author id="{2BF0B2FD-9FB1-FEDB-C07A-879933ADDB22}" name="Emily Williams" initials="EW" userId="S::emily.williams@intelliatx.com::09f86312-7210-422d-9c2e-4a84f708f8c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a Li" initials="LL" lastIdx="274" clrIdx="0">
    <p:extLst>
      <p:ext uri="{19B8F6BF-5375-455C-9EA6-DF929625EA0E}">
        <p15:presenceInfo xmlns:p15="http://schemas.microsoft.com/office/powerpoint/2012/main" userId="S::Lina.Li@Intelliatx.com::f153992e-1ec4-47ad-ad7c-b232f2e4a99c" providerId="AD"/>
      </p:ext>
    </p:extLst>
  </p:cmAuthor>
  <p:cmAuthor id="2" name="Marissa Picerno" initials="MP" lastIdx="6" clrIdx="1">
    <p:extLst>
      <p:ext uri="{19B8F6BF-5375-455C-9EA6-DF929625EA0E}">
        <p15:presenceInfo xmlns:p15="http://schemas.microsoft.com/office/powerpoint/2012/main" userId="S::marissa.picerno@Intelliatx.com::6d388462-5a5b-4334-a3e8-31911da03b42" providerId="AD"/>
      </p:ext>
    </p:extLst>
  </p:cmAuthor>
  <p:cmAuthor id="3" name="Ian Karp" initials="IK" lastIdx="22" clrIdx="2">
    <p:extLst>
      <p:ext uri="{19B8F6BF-5375-455C-9EA6-DF929625EA0E}">
        <p15:presenceInfo xmlns:p15="http://schemas.microsoft.com/office/powerpoint/2012/main" userId="S::Ian.Karp@Intelliatx.com::00fc4ff4-b4e6-4c2d-80f3-8e67aa625495" providerId="AD"/>
      </p:ext>
    </p:extLst>
  </p:cmAuthor>
  <p:cmAuthor id="4" name="Marissa Igo" initials="MI" lastIdx="25" clrIdx="3">
    <p:extLst>
      <p:ext uri="{19B8F6BF-5375-455C-9EA6-DF929625EA0E}">
        <p15:presenceInfo xmlns:p15="http://schemas.microsoft.com/office/powerpoint/2012/main" userId="S::marissa.igo@Intelliatx.com::6d388462-5a5b-4334-a3e8-31911da03b42" providerId="AD"/>
      </p:ext>
    </p:extLst>
  </p:cmAuthor>
  <p:cmAuthor id="5" name="Brittany Cormier" initials="BC" lastIdx="16" clrIdx="4">
    <p:extLst>
      <p:ext uri="{19B8F6BF-5375-455C-9EA6-DF929625EA0E}">
        <p15:presenceInfo xmlns:p15="http://schemas.microsoft.com/office/powerpoint/2012/main" userId="S::Brittany.Cormier@Intelliatx.com::ec9f0742-fded-4fea-a555-1c5b4e2a9b32" providerId="AD"/>
      </p:ext>
    </p:extLst>
  </p:cmAuthor>
  <p:cmAuthor id="6" name="Matt Crenson" initials="MC" lastIdx="13" clrIdx="5">
    <p:extLst>
      <p:ext uri="{19B8F6BF-5375-455C-9EA6-DF929625EA0E}">
        <p15:presenceInfo xmlns:p15="http://schemas.microsoft.com/office/powerpoint/2012/main" userId="S::mcrenson@tenbridgecommunications.com::da58a796-6f64-42bf-8ae1-ce19a2922963" providerId="AD"/>
      </p:ext>
    </p:extLst>
  </p:cmAuthor>
  <p:cmAuthor id="7" name="Nichole Sarkis" initials="NS" lastIdx="14" clrIdx="6">
    <p:extLst>
      <p:ext uri="{19B8F6BF-5375-455C-9EA6-DF929625EA0E}">
        <p15:presenceInfo xmlns:p15="http://schemas.microsoft.com/office/powerpoint/2012/main" userId="S::nichole@tenbridgecommunications.com::4a871c81-576f-4a27-b252-7360824a7dfd" providerId="AD"/>
      </p:ext>
    </p:extLst>
  </p:cmAuthor>
  <p:cmAuthor id="8" name="Laura Sepp-Lorenzino" initials="LS" lastIdx="17" clrIdx="7">
    <p:extLst>
      <p:ext uri="{19B8F6BF-5375-455C-9EA6-DF929625EA0E}">
        <p15:presenceInfo xmlns:p15="http://schemas.microsoft.com/office/powerpoint/2012/main" userId="S::laura.sepplore@intelliatx.com::9eb2e4b7-6c78-4484-920b-e3ab85de19bf" providerId="AD"/>
      </p:ext>
    </p:extLst>
  </p:cmAuthor>
  <p:cmAuthor id="9" name="David Lebwohl" initials="DL" lastIdx="4" clrIdx="8">
    <p:extLst>
      <p:ext uri="{19B8F6BF-5375-455C-9EA6-DF929625EA0E}">
        <p15:presenceInfo xmlns:p15="http://schemas.microsoft.com/office/powerpoint/2012/main" userId="S::David.Lebwohl@Intelliatx.com::a2afea56-2edd-438b-aeff-d6727911a992" providerId="AD"/>
      </p:ext>
    </p:extLst>
  </p:cmAuthor>
  <p:cmAuthor id="10" name="Eliana Clark" initials="EC" lastIdx="2" clrIdx="9">
    <p:extLst>
      <p:ext uri="{19B8F6BF-5375-455C-9EA6-DF929625EA0E}">
        <p15:presenceInfo xmlns:p15="http://schemas.microsoft.com/office/powerpoint/2012/main" userId="S::Eliana.Clark@Intelliatx.com::2e06cf61-4eb1-4f7c-bd96-c2e5c79b468c" providerId="AD"/>
      </p:ext>
    </p:extLst>
  </p:cmAuthor>
  <p:cmAuthor id="11" name="John Leonard" initials="JL" lastIdx="25" clrIdx="10">
    <p:extLst>
      <p:ext uri="{19B8F6BF-5375-455C-9EA6-DF929625EA0E}">
        <p15:presenceInfo xmlns:p15="http://schemas.microsoft.com/office/powerpoint/2012/main" userId="S::johnl@intelliatx.com::9e22bcdb-2a9c-45ec-8283-fd5d53dd3330" providerId="AD"/>
      </p:ext>
    </p:extLst>
  </p:cmAuthor>
  <p:cmAuthor id="12" name="Kunal Sunthankar" initials="KS" lastIdx="2" clrIdx="11">
    <p:extLst>
      <p:ext uri="{19B8F6BF-5375-455C-9EA6-DF929625EA0E}">
        <p15:presenceInfo xmlns:p15="http://schemas.microsoft.com/office/powerpoint/2012/main" userId="S::Kunal.Sunthankar@Intelliatx.com::1fe5d1ad-d0e9-40a6-b5c2-51d99953379c" providerId="AD"/>
      </p:ext>
    </p:extLst>
  </p:cmAuthor>
  <p:cmAuthor id="13" name="Glenn Goddard" initials="GG" lastIdx="15" clrIdx="12">
    <p:extLst>
      <p:ext uri="{19B8F6BF-5375-455C-9EA6-DF929625EA0E}">
        <p15:presenceInfo xmlns:p15="http://schemas.microsoft.com/office/powerpoint/2012/main" userId="S::Glenn.Goddard@Intelliatx.com::2bd7a084-ca67-4356-a877-dc2bd7cf6f27" providerId="AD"/>
      </p:ext>
    </p:extLst>
  </p:cmAuthor>
  <p:cmAuthor id="14" name="James Butler" initials="JB" lastIdx="1" clrIdx="13">
    <p:extLst>
      <p:ext uri="{19B8F6BF-5375-455C-9EA6-DF929625EA0E}">
        <p15:presenceInfo xmlns:p15="http://schemas.microsoft.com/office/powerpoint/2012/main" userId="S::James.Butler@Intelliatx.com::88c5377f-215a-4a44-8f11-6705daa4f7d1" providerId="AD"/>
      </p:ext>
    </p:extLst>
  </p:cmAuthor>
  <p:cmAuthor id="15" name="Nick Vance" initials="NV" lastIdx="19" clrIdx="14">
    <p:extLst>
      <p:ext uri="{19B8F6BF-5375-455C-9EA6-DF929625EA0E}">
        <p15:presenceInfo xmlns:p15="http://schemas.microsoft.com/office/powerpoint/2012/main" userId="S::Nick.Vance@Intelliatx.com::df5b0af1-c632-4f01-b96d-234419075fb5" providerId="AD"/>
      </p:ext>
    </p:extLst>
  </p:cmAuthor>
  <p:cmAuthor id="16" name="Daniel Lev" initials="DL" lastIdx="4" clrIdx="15">
    <p:extLst>
      <p:ext uri="{19B8F6BF-5375-455C-9EA6-DF929625EA0E}">
        <p15:presenceInfo xmlns:p15="http://schemas.microsoft.com/office/powerpoint/2012/main" userId="S::Daniel.Lev@Intelliatx.com::af0423eb-3c1a-4dc8-9215-6c994f0d42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ecca Lescarbeau" userId="3784fe7f-ddd6-434c-ba1a-ec91b65cac03" providerId="ADAL" clId="{EADD4A61-326B-45CB-8D32-11C83D96A36F}"/>
    <pc:docChg chg="undo custSel modSld">
      <pc:chgData name="Rebecca Lescarbeau" userId="3784fe7f-ddd6-434c-ba1a-ec91b65cac03" providerId="ADAL" clId="{EADD4A61-326B-45CB-8D32-11C83D96A36F}" dt="2024-10-04T18:36:37.914" v="102" actId="20577"/>
      <pc:docMkLst>
        <pc:docMk/>
      </pc:docMkLst>
      <pc:sldChg chg="modSp mod">
        <pc:chgData name="Rebecca Lescarbeau" userId="3784fe7f-ddd6-434c-ba1a-ec91b65cac03" providerId="ADAL" clId="{EADD4A61-326B-45CB-8D32-11C83D96A36F}" dt="2024-10-04T17:40:05.501" v="8" actId="20577"/>
        <pc:sldMkLst>
          <pc:docMk/>
          <pc:sldMk cId="1391369080" sldId="2140755464"/>
        </pc:sldMkLst>
        <pc:spChg chg="mod">
          <ac:chgData name="Rebecca Lescarbeau" userId="3784fe7f-ddd6-434c-ba1a-ec91b65cac03" providerId="ADAL" clId="{EADD4A61-326B-45CB-8D32-11C83D96A36F}" dt="2024-10-04T17:40:05.501" v="8" actId="20577"/>
          <ac:spMkLst>
            <pc:docMk/>
            <pc:sldMk cId="1391369080" sldId="2140755464"/>
            <ac:spMk id="59" creationId="{7CA72C6E-9A77-46C1-9857-CD8A688E4AE2}"/>
          </ac:spMkLst>
        </pc:spChg>
      </pc:sldChg>
      <pc:sldChg chg="modSp mod">
        <pc:chgData name="Rebecca Lescarbeau" userId="3784fe7f-ddd6-434c-ba1a-ec91b65cac03" providerId="ADAL" clId="{EADD4A61-326B-45CB-8D32-11C83D96A36F}" dt="2024-10-04T17:42:58.464" v="11" actId="20577"/>
        <pc:sldMkLst>
          <pc:docMk/>
          <pc:sldMk cId="258743686" sldId="2147480871"/>
        </pc:sldMkLst>
        <pc:spChg chg="mod">
          <ac:chgData name="Rebecca Lescarbeau" userId="3784fe7f-ddd6-434c-ba1a-ec91b65cac03" providerId="ADAL" clId="{EADD4A61-326B-45CB-8D32-11C83D96A36F}" dt="2024-10-04T17:42:50.441" v="10" actId="20577"/>
          <ac:spMkLst>
            <pc:docMk/>
            <pc:sldMk cId="258743686" sldId="2147480871"/>
            <ac:spMk id="18" creationId="{E1184A3A-D5DC-DCF4-DB70-4A0FF5824C58}"/>
          </ac:spMkLst>
        </pc:spChg>
        <pc:spChg chg="mod">
          <ac:chgData name="Rebecca Lescarbeau" userId="3784fe7f-ddd6-434c-ba1a-ec91b65cac03" providerId="ADAL" clId="{EADD4A61-326B-45CB-8D32-11C83D96A36F}" dt="2024-10-04T17:42:58.464" v="11" actId="20577"/>
          <ac:spMkLst>
            <pc:docMk/>
            <pc:sldMk cId="258743686" sldId="2147480871"/>
            <ac:spMk id="19" creationId="{9E4EAC1D-8A25-8810-C6AD-B17272FEA520}"/>
          </ac:spMkLst>
        </pc:spChg>
      </pc:sldChg>
      <pc:sldChg chg="modNotesTx">
        <pc:chgData name="Rebecca Lescarbeau" userId="3784fe7f-ddd6-434c-ba1a-ec91b65cac03" providerId="ADAL" clId="{EADD4A61-326B-45CB-8D32-11C83D96A36F}" dt="2024-10-04T17:41:39.488" v="9" actId="20577"/>
        <pc:sldMkLst>
          <pc:docMk/>
          <pc:sldMk cId="2374569971" sldId="2147480874"/>
        </pc:sldMkLst>
      </pc:sldChg>
      <pc:sldChg chg="modNotesTx">
        <pc:chgData name="Rebecca Lescarbeau" userId="3784fe7f-ddd6-434c-ba1a-ec91b65cac03" providerId="ADAL" clId="{EADD4A61-326B-45CB-8D32-11C83D96A36F}" dt="2024-10-04T17:46:10.103" v="17" actId="20577"/>
        <pc:sldMkLst>
          <pc:docMk/>
          <pc:sldMk cId="1546708285" sldId="2147482264"/>
        </pc:sldMkLst>
      </pc:sldChg>
      <pc:sldChg chg="modSp mod">
        <pc:chgData name="Rebecca Lescarbeau" userId="3784fe7f-ddd6-434c-ba1a-ec91b65cac03" providerId="ADAL" clId="{EADD4A61-326B-45CB-8D32-11C83D96A36F}" dt="2024-10-04T17:45:10.521" v="16" actId="20577"/>
        <pc:sldMkLst>
          <pc:docMk/>
          <pc:sldMk cId="4178737839" sldId="2147482266"/>
        </pc:sldMkLst>
        <pc:spChg chg="mod">
          <ac:chgData name="Rebecca Lescarbeau" userId="3784fe7f-ddd6-434c-ba1a-ec91b65cac03" providerId="ADAL" clId="{EADD4A61-326B-45CB-8D32-11C83D96A36F}" dt="2024-10-04T17:44:37.958" v="12" actId="207"/>
          <ac:spMkLst>
            <pc:docMk/>
            <pc:sldMk cId="4178737839" sldId="2147482266"/>
            <ac:spMk id="2" creationId="{42E6CE94-E92E-D65C-52F1-48A0652D60FA}"/>
          </ac:spMkLst>
        </pc:spChg>
        <pc:spChg chg="mod">
          <ac:chgData name="Rebecca Lescarbeau" userId="3784fe7f-ddd6-434c-ba1a-ec91b65cac03" providerId="ADAL" clId="{EADD4A61-326B-45CB-8D32-11C83D96A36F}" dt="2024-10-04T17:45:10.521" v="16" actId="20577"/>
          <ac:spMkLst>
            <pc:docMk/>
            <pc:sldMk cId="4178737839" sldId="2147482266"/>
            <ac:spMk id="3" creationId="{C73A8B43-99E5-5865-FF39-8ECD9DD4D34A}"/>
          </ac:spMkLst>
        </pc:spChg>
      </pc:sldChg>
      <pc:sldChg chg="modSp mod">
        <pc:chgData name="Rebecca Lescarbeau" userId="3784fe7f-ddd6-434c-ba1a-ec91b65cac03" providerId="ADAL" clId="{EADD4A61-326B-45CB-8D32-11C83D96A36F}" dt="2024-10-04T18:06:28.810" v="39" actId="20577"/>
        <pc:sldMkLst>
          <pc:docMk/>
          <pc:sldMk cId="66372913" sldId="2147482268"/>
        </pc:sldMkLst>
        <pc:spChg chg="mod">
          <ac:chgData name="Rebecca Lescarbeau" userId="3784fe7f-ddd6-434c-ba1a-ec91b65cac03" providerId="ADAL" clId="{EADD4A61-326B-45CB-8D32-11C83D96A36F}" dt="2024-10-04T18:06:19.650" v="34" actId="1038"/>
          <ac:spMkLst>
            <pc:docMk/>
            <pc:sldMk cId="66372913" sldId="2147482268"/>
            <ac:spMk id="17" creationId="{DFDFC2B4-6F15-A279-0037-84FE2CBBDD0C}"/>
          </ac:spMkLst>
        </pc:spChg>
        <pc:spChg chg="mod">
          <ac:chgData name="Rebecca Lescarbeau" userId="3784fe7f-ddd6-434c-ba1a-ec91b65cac03" providerId="ADAL" clId="{EADD4A61-326B-45CB-8D32-11C83D96A36F}" dt="2024-10-04T18:06:28.810" v="39" actId="20577"/>
          <ac:spMkLst>
            <pc:docMk/>
            <pc:sldMk cId="66372913" sldId="2147482268"/>
            <ac:spMk id="40" creationId="{6EFA2E7A-DB2D-3E78-B57E-8A70B210A211}"/>
          </ac:spMkLst>
        </pc:spChg>
      </pc:sldChg>
      <pc:sldChg chg="modSp mod modNotesTx">
        <pc:chgData name="Rebecca Lescarbeau" userId="3784fe7f-ddd6-434c-ba1a-ec91b65cac03" providerId="ADAL" clId="{EADD4A61-326B-45CB-8D32-11C83D96A36F}" dt="2024-10-04T18:08:24.820" v="41" actId="207"/>
        <pc:sldMkLst>
          <pc:docMk/>
          <pc:sldMk cId="2505783324" sldId="2147482284"/>
        </pc:sldMkLst>
        <pc:spChg chg="mod">
          <ac:chgData name="Rebecca Lescarbeau" userId="3784fe7f-ddd6-434c-ba1a-ec91b65cac03" providerId="ADAL" clId="{EADD4A61-326B-45CB-8D32-11C83D96A36F}" dt="2024-10-04T18:08:24.820" v="41" actId="207"/>
          <ac:spMkLst>
            <pc:docMk/>
            <pc:sldMk cId="2505783324" sldId="2147482284"/>
            <ac:spMk id="9" creationId="{B6CE224C-3F83-15F7-8817-64AA8FA85586}"/>
          </ac:spMkLst>
        </pc:spChg>
      </pc:sldChg>
      <pc:sldChg chg="modNotesTx">
        <pc:chgData name="Rebecca Lescarbeau" userId="3784fe7f-ddd6-434c-ba1a-ec91b65cac03" providerId="ADAL" clId="{EADD4A61-326B-45CB-8D32-11C83D96A36F}" dt="2024-10-04T18:15:15.794" v="42" actId="20577"/>
        <pc:sldMkLst>
          <pc:docMk/>
          <pc:sldMk cId="2441114730" sldId="2147482295"/>
        </pc:sldMkLst>
      </pc:sldChg>
      <pc:sldChg chg="modNotesTx">
        <pc:chgData name="Rebecca Lescarbeau" userId="3784fe7f-ddd6-434c-ba1a-ec91b65cac03" providerId="ADAL" clId="{EADD4A61-326B-45CB-8D32-11C83D96A36F}" dt="2024-10-04T18:16:20.955" v="43" actId="20577"/>
        <pc:sldMkLst>
          <pc:docMk/>
          <pc:sldMk cId="3313358256" sldId="2147482296"/>
        </pc:sldMkLst>
      </pc:sldChg>
      <pc:sldChg chg="modSp mod modNotesTx">
        <pc:chgData name="Rebecca Lescarbeau" userId="3784fe7f-ddd6-434c-ba1a-ec91b65cac03" providerId="ADAL" clId="{EADD4A61-326B-45CB-8D32-11C83D96A36F}" dt="2024-10-04T18:35:09.926" v="100" actId="1036"/>
        <pc:sldMkLst>
          <pc:docMk/>
          <pc:sldMk cId="1827456826" sldId="2147482299"/>
        </pc:sldMkLst>
        <pc:spChg chg="mod">
          <ac:chgData name="Rebecca Lescarbeau" userId="3784fe7f-ddd6-434c-ba1a-ec91b65cac03" providerId="ADAL" clId="{EADD4A61-326B-45CB-8D32-11C83D96A36F}" dt="2024-10-04T18:17:37.152" v="45" actId="255"/>
          <ac:spMkLst>
            <pc:docMk/>
            <pc:sldMk cId="1827456826" sldId="2147482299"/>
            <ac:spMk id="8" creationId="{9EDBF854-D6A9-08EB-D0F4-A7163FFAC3D1}"/>
          </ac:spMkLst>
        </pc:spChg>
        <pc:spChg chg="mod">
          <ac:chgData name="Rebecca Lescarbeau" userId="3784fe7f-ddd6-434c-ba1a-ec91b65cac03" providerId="ADAL" clId="{EADD4A61-326B-45CB-8D32-11C83D96A36F}" dt="2024-10-04T18:17:37.152" v="45" actId="255"/>
          <ac:spMkLst>
            <pc:docMk/>
            <pc:sldMk cId="1827456826" sldId="2147482299"/>
            <ac:spMk id="9" creationId="{49E5B0F8-CE1B-A551-037D-0497B85F40FA}"/>
          </ac:spMkLst>
        </pc:spChg>
        <pc:spChg chg="mod">
          <ac:chgData name="Rebecca Lescarbeau" userId="3784fe7f-ddd6-434c-ba1a-ec91b65cac03" providerId="ADAL" clId="{EADD4A61-326B-45CB-8D32-11C83D96A36F}" dt="2024-10-04T18:17:37.152" v="45" actId="255"/>
          <ac:spMkLst>
            <pc:docMk/>
            <pc:sldMk cId="1827456826" sldId="2147482299"/>
            <ac:spMk id="16" creationId="{16EF7DCE-C3AA-F82A-E769-A8C45D1CAA23}"/>
          </ac:spMkLst>
        </pc:spChg>
        <pc:spChg chg="mod">
          <ac:chgData name="Rebecca Lescarbeau" userId="3784fe7f-ddd6-434c-ba1a-ec91b65cac03" providerId="ADAL" clId="{EADD4A61-326B-45CB-8D32-11C83D96A36F}" dt="2024-10-04T18:17:37.152" v="45" actId="255"/>
          <ac:spMkLst>
            <pc:docMk/>
            <pc:sldMk cId="1827456826" sldId="2147482299"/>
            <ac:spMk id="17" creationId="{4A1B05C6-C72E-7B0F-6887-2A0C969EC009}"/>
          </ac:spMkLst>
        </pc:spChg>
        <pc:spChg chg="mod">
          <ac:chgData name="Rebecca Lescarbeau" userId="3784fe7f-ddd6-434c-ba1a-ec91b65cac03" providerId="ADAL" clId="{EADD4A61-326B-45CB-8D32-11C83D96A36F}" dt="2024-10-04T18:35:09.926" v="100" actId="1036"/>
          <ac:spMkLst>
            <pc:docMk/>
            <pc:sldMk cId="1827456826" sldId="2147482299"/>
            <ac:spMk id="22" creationId="{B855E86F-8F37-EA67-854B-F646728A1505}"/>
          </ac:spMkLst>
        </pc:spChg>
      </pc:sldChg>
      <pc:sldChg chg="modSp mod">
        <pc:chgData name="Rebecca Lescarbeau" userId="3784fe7f-ddd6-434c-ba1a-ec91b65cac03" providerId="ADAL" clId="{EADD4A61-326B-45CB-8D32-11C83D96A36F}" dt="2024-10-04T18:36:37.914" v="102" actId="20577"/>
        <pc:sldMkLst>
          <pc:docMk/>
          <pc:sldMk cId="1235404061" sldId="2147482313"/>
        </pc:sldMkLst>
        <pc:spChg chg="mod">
          <ac:chgData name="Rebecca Lescarbeau" userId="3784fe7f-ddd6-434c-ba1a-ec91b65cac03" providerId="ADAL" clId="{EADD4A61-326B-45CB-8D32-11C83D96A36F}" dt="2024-10-04T18:36:01.006" v="101" actId="20577"/>
          <ac:spMkLst>
            <pc:docMk/>
            <pc:sldMk cId="1235404061" sldId="2147482313"/>
            <ac:spMk id="2" creationId="{02EAE478-1F51-80E6-E7E2-853746E6620A}"/>
          </ac:spMkLst>
        </pc:spChg>
        <pc:spChg chg="mod">
          <ac:chgData name="Rebecca Lescarbeau" userId="3784fe7f-ddd6-434c-ba1a-ec91b65cac03" providerId="ADAL" clId="{EADD4A61-326B-45CB-8D32-11C83D96A36F}" dt="2024-10-04T18:36:37.914" v="102" actId="20577"/>
          <ac:spMkLst>
            <pc:docMk/>
            <pc:sldMk cId="1235404061" sldId="2147482313"/>
            <ac:spMk id="3" creationId="{97335ED4-AD01-A0BF-D329-C22C0DCBD195}"/>
          </ac:spMkLst>
        </pc:spChg>
      </pc:sldChg>
      <pc:sldChg chg="modSp mod">
        <pc:chgData name="Rebecca Lescarbeau" userId="3784fe7f-ddd6-434c-ba1a-ec91b65cac03" providerId="ADAL" clId="{EADD4A61-326B-45CB-8D32-11C83D96A36F}" dt="2024-10-04T17:40:03.173" v="7" actId="20577"/>
        <pc:sldMkLst>
          <pc:docMk/>
          <pc:sldMk cId="2676875461" sldId="2147482314"/>
        </pc:sldMkLst>
        <pc:spChg chg="mod">
          <ac:chgData name="Rebecca Lescarbeau" userId="3784fe7f-ddd6-434c-ba1a-ec91b65cac03" providerId="ADAL" clId="{EADD4A61-326B-45CB-8D32-11C83D96A36F}" dt="2024-10-04T17:40:03.173" v="7" actId="20577"/>
          <ac:spMkLst>
            <pc:docMk/>
            <pc:sldMk cId="2676875461" sldId="2147482314"/>
            <ac:spMk id="26" creationId="{E1C5C9F4-1F98-4951-B522-1F14DA9BBD39}"/>
          </ac:spMkLst>
        </pc:spChg>
      </pc:sldChg>
      <pc:sldChg chg="modSp mod">
        <pc:chgData name="Rebecca Lescarbeau" userId="3784fe7f-ddd6-434c-ba1a-ec91b65cac03" providerId="ADAL" clId="{EADD4A61-326B-45CB-8D32-11C83D96A36F}" dt="2024-10-04T18:03:43.385" v="29" actId="20577"/>
        <pc:sldMkLst>
          <pc:docMk/>
          <pc:sldMk cId="3376628303" sldId="2147482315"/>
        </pc:sldMkLst>
        <pc:graphicFrameChg chg="modGraphic">
          <ac:chgData name="Rebecca Lescarbeau" userId="3784fe7f-ddd6-434c-ba1a-ec91b65cac03" providerId="ADAL" clId="{EADD4A61-326B-45CB-8D32-11C83D96A36F}" dt="2024-10-04T18:03:43.385" v="29" actId="20577"/>
          <ac:graphicFrameMkLst>
            <pc:docMk/>
            <pc:sldMk cId="3376628303" sldId="2147482315"/>
            <ac:graphicFrameMk id="3" creationId="{B134F733-3B4E-76A2-C8DA-17985A493397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155096-AEEC-499C-B427-5004A7051F0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0B3BA2-C13B-4CA9-A44F-9C934D73356D}">
      <dgm:prSet phldrT="[Text]"/>
      <dgm:spPr/>
      <dgm:t>
        <a:bodyPr/>
        <a:lstStyle/>
        <a:p>
          <a:r>
            <a:rPr lang="en-US"/>
            <a:t>Oligonucleotide Quantification</a:t>
          </a:r>
        </a:p>
      </dgm:t>
    </dgm:pt>
    <dgm:pt modelId="{982A6FF7-B5F9-47A2-8D4E-46C13D47932E}" type="parTrans" cxnId="{181BFD7F-CA0D-42F6-BEF0-F8FA42E17862}">
      <dgm:prSet/>
      <dgm:spPr/>
      <dgm:t>
        <a:bodyPr/>
        <a:lstStyle/>
        <a:p>
          <a:endParaRPr lang="en-US"/>
        </a:p>
      </dgm:t>
    </dgm:pt>
    <dgm:pt modelId="{74141174-1F5D-4813-A172-FD6F6E89ED9B}" type="sibTrans" cxnId="{181BFD7F-CA0D-42F6-BEF0-F8FA42E17862}">
      <dgm:prSet/>
      <dgm:spPr/>
      <dgm:t>
        <a:bodyPr/>
        <a:lstStyle/>
        <a:p>
          <a:endParaRPr lang="en-US"/>
        </a:p>
      </dgm:t>
    </dgm:pt>
    <dgm:pt modelId="{B7470297-56D8-429D-9D80-2C327C70B13D}">
      <dgm:prSet phldrT="[Text]"/>
      <dgm:spPr>
        <a:solidFill>
          <a:schemeClr val="accent2"/>
        </a:solidFill>
      </dgm:spPr>
      <dgm:t>
        <a:bodyPr/>
        <a:lstStyle/>
        <a:p>
          <a:r>
            <a:rPr lang="en-US"/>
            <a:t>Amplification</a:t>
          </a:r>
        </a:p>
      </dgm:t>
    </dgm:pt>
    <dgm:pt modelId="{56247A4C-2BB7-4512-94D6-EC2E563DE5CD}" type="parTrans" cxnId="{1D4BE655-6588-45DC-8B67-115D106C7A63}">
      <dgm:prSet/>
      <dgm:spPr/>
      <dgm:t>
        <a:bodyPr/>
        <a:lstStyle/>
        <a:p>
          <a:endParaRPr lang="en-US"/>
        </a:p>
      </dgm:t>
    </dgm:pt>
    <dgm:pt modelId="{67B860F0-D460-4B53-8C72-A89587F14964}" type="sibTrans" cxnId="{1D4BE655-6588-45DC-8B67-115D106C7A63}">
      <dgm:prSet/>
      <dgm:spPr/>
      <dgm:t>
        <a:bodyPr/>
        <a:lstStyle/>
        <a:p>
          <a:endParaRPr lang="en-US"/>
        </a:p>
      </dgm:t>
    </dgm:pt>
    <dgm:pt modelId="{4B01737B-A4EB-4DA6-BD80-93FD924635A3}">
      <dgm:prSet phldrT="[Text]"/>
      <dgm:spPr>
        <a:solidFill>
          <a:schemeClr val="accent5"/>
        </a:solidFill>
      </dgm:spPr>
      <dgm:t>
        <a:bodyPr/>
        <a:lstStyle/>
        <a:p>
          <a:r>
            <a:rPr lang="en-US"/>
            <a:t>Separation</a:t>
          </a:r>
        </a:p>
      </dgm:t>
    </dgm:pt>
    <dgm:pt modelId="{65F48AC2-FB17-458D-BC8B-979978708DD7}" type="parTrans" cxnId="{A336C2C0-96E3-47FD-88A8-7E7D5E4DDD14}">
      <dgm:prSet/>
      <dgm:spPr/>
      <dgm:t>
        <a:bodyPr/>
        <a:lstStyle/>
        <a:p>
          <a:endParaRPr lang="en-US"/>
        </a:p>
      </dgm:t>
    </dgm:pt>
    <dgm:pt modelId="{21745318-9C82-4E72-8D10-0D2BBE221FF5}" type="sibTrans" cxnId="{A336C2C0-96E3-47FD-88A8-7E7D5E4DDD14}">
      <dgm:prSet/>
      <dgm:spPr/>
      <dgm:t>
        <a:bodyPr/>
        <a:lstStyle/>
        <a:p>
          <a:endParaRPr lang="en-US"/>
        </a:p>
      </dgm:t>
    </dgm:pt>
    <dgm:pt modelId="{41F1B301-0CA4-4C28-8153-04AFF570D3C5}">
      <dgm:prSet/>
      <dgm:spPr>
        <a:solidFill>
          <a:schemeClr val="accent2"/>
        </a:solidFill>
      </dgm:spPr>
      <dgm:t>
        <a:bodyPr/>
        <a:lstStyle/>
        <a:p>
          <a:r>
            <a:rPr lang="en-US"/>
            <a:t>qPCR/ </a:t>
          </a:r>
        </a:p>
        <a:p>
          <a:r>
            <a:rPr lang="en-US"/>
            <a:t>RT-qPCR</a:t>
          </a:r>
        </a:p>
      </dgm:t>
    </dgm:pt>
    <dgm:pt modelId="{6BA8A721-2580-4A63-93FE-12D0D024668D}" type="parTrans" cxnId="{1887C6BC-C63B-44AD-9839-1D7D1B091786}">
      <dgm:prSet/>
      <dgm:spPr/>
      <dgm:t>
        <a:bodyPr/>
        <a:lstStyle/>
        <a:p>
          <a:endParaRPr lang="en-US"/>
        </a:p>
      </dgm:t>
    </dgm:pt>
    <dgm:pt modelId="{2D0D70FF-526A-408B-AA8C-703DD4A61612}" type="sibTrans" cxnId="{1887C6BC-C63B-44AD-9839-1D7D1B091786}">
      <dgm:prSet/>
      <dgm:spPr/>
      <dgm:t>
        <a:bodyPr/>
        <a:lstStyle/>
        <a:p>
          <a:endParaRPr lang="en-US"/>
        </a:p>
      </dgm:t>
    </dgm:pt>
    <dgm:pt modelId="{BF59D2A1-2A80-4937-9D09-16FF8D534A25}">
      <dgm:prSet/>
      <dgm:spPr>
        <a:solidFill>
          <a:schemeClr val="accent2"/>
        </a:solidFill>
      </dgm:spPr>
      <dgm:t>
        <a:bodyPr/>
        <a:lstStyle/>
        <a:p>
          <a:r>
            <a:rPr lang="en-US" err="1"/>
            <a:t>dPCR</a:t>
          </a:r>
          <a:r>
            <a:rPr lang="en-US"/>
            <a:t>/</a:t>
          </a:r>
          <a:r>
            <a:rPr lang="en-US" err="1"/>
            <a:t>ddPCR</a:t>
          </a:r>
          <a:r>
            <a:rPr lang="en-US"/>
            <a:t>/</a:t>
          </a:r>
        </a:p>
        <a:p>
          <a:r>
            <a:rPr lang="en-US"/>
            <a:t>RT-(d)</a:t>
          </a:r>
          <a:r>
            <a:rPr lang="en-US" err="1"/>
            <a:t>dPCR</a:t>
          </a:r>
          <a:endParaRPr lang="en-US"/>
        </a:p>
      </dgm:t>
    </dgm:pt>
    <dgm:pt modelId="{B78524DD-494F-4C26-8368-8B05F10F143F}" type="parTrans" cxnId="{D16851EF-8F85-43E0-B19B-3FF5E81F5DC1}">
      <dgm:prSet/>
      <dgm:spPr/>
      <dgm:t>
        <a:bodyPr/>
        <a:lstStyle/>
        <a:p>
          <a:endParaRPr lang="en-US"/>
        </a:p>
      </dgm:t>
    </dgm:pt>
    <dgm:pt modelId="{6B4420D4-8186-4817-A62B-CD58739DF091}" type="sibTrans" cxnId="{D16851EF-8F85-43E0-B19B-3FF5E81F5DC1}">
      <dgm:prSet/>
      <dgm:spPr/>
      <dgm:t>
        <a:bodyPr/>
        <a:lstStyle/>
        <a:p>
          <a:endParaRPr lang="en-US"/>
        </a:p>
      </dgm:t>
    </dgm:pt>
    <dgm:pt modelId="{BB131D77-DEE1-419E-B624-691AADEC4D19}">
      <dgm:prSet/>
      <dgm:spPr>
        <a:solidFill>
          <a:schemeClr val="accent5"/>
        </a:solidFill>
      </dgm:spPr>
      <dgm:t>
        <a:bodyPr/>
        <a:lstStyle/>
        <a:p>
          <a:r>
            <a:rPr lang="en-US"/>
            <a:t>Chromatographic Fluorescence Detection</a:t>
          </a:r>
        </a:p>
      </dgm:t>
    </dgm:pt>
    <dgm:pt modelId="{E7174957-8861-4C80-AC0B-35777F67B0EE}" type="parTrans" cxnId="{8EC20FB2-14A7-4D4A-A9F5-E2E7F3140BC0}">
      <dgm:prSet/>
      <dgm:spPr/>
      <dgm:t>
        <a:bodyPr/>
        <a:lstStyle/>
        <a:p>
          <a:endParaRPr lang="en-US"/>
        </a:p>
      </dgm:t>
    </dgm:pt>
    <dgm:pt modelId="{21FBCA90-56DE-4FEA-952C-382368C15F4C}" type="sibTrans" cxnId="{8EC20FB2-14A7-4D4A-A9F5-E2E7F3140BC0}">
      <dgm:prSet/>
      <dgm:spPr/>
      <dgm:t>
        <a:bodyPr/>
        <a:lstStyle/>
        <a:p>
          <a:endParaRPr lang="en-US"/>
        </a:p>
      </dgm:t>
    </dgm:pt>
    <dgm:pt modelId="{5C7A699E-70A3-49D2-B042-97B346B1C7BB}">
      <dgm:prSet/>
      <dgm:spPr>
        <a:solidFill>
          <a:schemeClr val="accent5"/>
        </a:solidFill>
      </dgm:spPr>
      <dgm:t>
        <a:bodyPr/>
        <a:lstStyle/>
        <a:p>
          <a:r>
            <a:rPr lang="en-US"/>
            <a:t>Liquid Chromatography-Mass Spectrometry</a:t>
          </a:r>
        </a:p>
      </dgm:t>
    </dgm:pt>
    <dgm:pt modelId="{E5C3A78E-9EBA-46C8-B8F4-0DA5DB4B8184}" type="parTrans" cxnId="{918A4229-A670-4D47-B4DB-EC7648C0EC6A}">
      <dgm:prSet/>
      <dgm:spPr/>
      <dgm:t>
        <a:bodyPr/>
        <a:lstStyle/>
        <a:p>
          <a:endParaRPr lang="en-US"/>
        </a:p>
      </dgm:t>
    </dgm:pt>
    <dgm:pt modelId="{15E8AFA9-EF45-4944-9719-70889DA39F0E}" type="sibTrans" cxnId="{918A4229-A670-4D47-B4DB-EC7648C0EC6A}">
      <dgm:prSet/>
      <dgm:spPr/>
      <dgm:t>
        <a:bodyPr/>
        <a:lstStyle/>
        <a:p>
          <a:endParaRPr lang="en-US"/>
        </a:p>
      </dgm:t>
    </dgm:pt>
    <dgm:pt modelId="{67FD05FB-CB8F-4B10-A5DA-BB485BF679AD}" type="pres">
      <dgm:prSet presAssocID="{34155096-AEEC-499C-B427-5004A7051F0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2D3CCE-A58B-4BFB-B0A1-6446372C0217}" type="pres">
      <dgm:prSet presAssocID="{380B3BA2-C13B-4CA9-A44F-9C934D73356D}" presName="hierRoot1" presStyleCnt="0">
        <dgm:presLayoutVars>
          <dgm:hierBranch val="init"/>
        </dgm:presLayoutVars>
      </dgm:prSet>
      <dgm:spPr/>
    </dgm:pt>
    <dgm:pt modelId="{6B8038BE-961C-4B73-B310-D89E9A16260E}" type="pres">
      <dgm:prSet presAssocID="{380B3BA2-C13B-4CA9-A44F-9C934D73356D}" presName="rootComposite1" presStyleCnt="0"/>
      <dgm:spPr/>
    </dgm:pt>
    <dgm:pt modelId="{89C71392-2C6E-43D7-9D5A-DC39B2131AAD}" type="pres">
      <dgm:prSet presAssocID="{380B3BA2-C13B-4CA9-A44F-9C934D73356D}" presName="rootText1" presStyleLbl="node0" presStyleIdx="0" presStyleCnt="1">
        <dgm:presLayoutVars>
          <dgm:chPref val="3"/>
        </dgm:presLayoutVars>
      </dgm:prSet>
      <dgm:spPr/>
    </dgm:pt>
    <dgm:pt modelId="{B19CB0E1-8245-49DF-9DFE-271F3A667EB5}" type="pres">
      <dgm:prSet presAssocID="{380B3BA2-C13B-4CA9-A44F-9C934D73356D}" presName="rootConnector1" presStyleLbl="node1" presStyleIdx="0" presStyleCnt="0"/>
      <dgm:spPr/>
    </dgm:pt>
    <dgm:pt modelId="{3899E004-AD52-4288-BE40-E78CB694FE9A}" type="pres">
      <dgm:prSet presAssocID="{380B3BA2-C13B-4CA9-A44F-9C934D73356D}" presName="hierChild2" presStyleCnt="0"/>
      <dgm:spPr/>
    </dgm:pt>
    <dgm:pt modelId="{FAC5CD63-7BC6-46C3-9EBA-97667C402C4D}" type="pres">
      <dgm:prSet presAssocID="{56247A4C-2BB7-4512-94D6-EC2E563DE5CD}" presName="Name37" presStyleLbl="parChTrans1D2" presStyleIdx="0" presStyleCnt="2"/>
      <dgm:spPr/>
    </dgm:pt>
    <dgm:pt modelId="{ECFCB95D-21B6-4A96-BB13-4EBCA9ECE8AD}" type="pres">
      <dgm:prSet presAssocID="{B7470297-56D8-429D-9D80-2C327C70B13D}" presName="hierRoot2" presStyleCnt="0">
        <dgm:presLayoutVars>
          <dgm:hierBranch/>
        </dgm:presLayoutVars>
      </dgm:prSet>
      <dgm:spPr/>
    </dgm:pt>
    <dgm:pt modelId="{1D550CB4-9D3F-4D7E-879E-0F8EA92801C3}" type="pres">
      <dgm:prSet presAssocID="{B7470297-56D8-429D-9D80-2C327C70B13D}" presName="rootComposite" presStyleCnt="0"/>
      <dgm:spPr/>
    </dgm:pt>
    <dgm:pt modelId="{0C58809A-E5E6-468D-83EA-C74237AEF38B}" type="pres">
      <dgm:prSet presAssocID="{B7470297-56D8-429D-9D80-2C327C70B13D}" presName="rootText" presStyleLbl="node2" presStyleIdx="0" presStyleCnt="2">
        <dgm:presLayoutVars>
          <dgm:chPref val="3"/>
        </dgm:presLayoutVars>
      </dgm:prSet>
      <dgm:spPr/>
    </dgm:pt>
    <dgm:pt modelId="{17F8E68E-580E-4CFD-A18C-2421435FE83D}" type="pres">
      <dgm:prSet presAssocID="{B7470297-56D8-429D-9D80-2C327C70B13D}" presName="rootConnector" presStyleLbl="node2" presStyleIdx="0" presStyleCnt="2"/>
      <dgm:spPr/>
    </dgm:pt>
    <dgm:pt modelId="{2B87623D-AEF3-4195-A2AD-7274B13B56AF}" type="pres">
      <dgm:prSet presAssocID="{B7470297-56D8-429D-9D80-2C327C70B13D}" presName="hierChild4" presStyleCnt="0"/>
      <dgm:spPr/>
    </dgm:pt>
    <dgm:pt modelId="{E1F96919-FDE1-48E2-A407-FF209E6C0805}" type="pres">
      <dgm:prSet presAssocID="{6BA8A721-2580-4A63-93FE-12D0D024668D}" presName="Name35" presStyleLbl="parChTrans1D3" presStyleIdx="0" presStyleCnt="4"/>
      <dgm:spPr/>
    </dgm:pt>
    <dgm:pt modelId="{5C56F585-3D7D-4486-AE3E-6CED6A66AB9E}" type="pres">
      <dgm:prSet presAssocID="{41F1B301-0CA4-4C28-8153-04AFF570D3C5}" presName="hierRoot2" presStyleCnt="0">
        <dgm:presLayoutVars>
          <dgm:hierBranch val="init"/>
        </dgm:presLayoutVars>
      </dgm:prSet>
      <dgm:spPr/>
    </dgm:pt>
    <dgm:pt modelId="{5502D6D7-A590-4E4C-835C-A3312DB51EE8}" type="pres">
      <dgm:prSet presAssocID="{41F1B301-0CA4-4C28-8153-04AFF570D3C5}" presName="rootComposite" presStyleCnt="0"/>
      <dgm:spPr/>
    </dgm:pt>
    <dgm:pt modelId="{E8E3019F-EC56-4B55-8CD2-1E19267A0E50}" type="pres">
      <dgm:prSet presAssocID="{41F1B301-0CA4-4C28-8153-04AFF570D3C5}" presName="rootText" presStyleLbl="node3" presStyleIdx="0" presStyleCnt="4">
        <dgm:presLayoutVars>
          <dgm:chPref val="3"/>
        </dgm:presLayoutVars>
      </dgm:prSet>
      <dgm:spPr/>
    </dgm:pt>
    <dgm:pt modelId="{70D5D3B1-E81F-4B2C-BBD8-0DB4744F7A10}" type="pres">
      <dgm:prSet presAssocID="{41F1B301-0CA4-4C28-8153-04AFF570D3C5}" presName="rootConnector" presStyleLbl="node3" presStyleIdx="0" presStyleCnt="4"/>
      <dgm:spPr/>
    </dgm:pt>
    <dgm:pt modelId="{CF08E576-C79D-466D-8077-345A564B9D4C}" type="pres">
      <dgm:prSet presAssocID="{41F1B301-0CA4-4C28-8153-04AFF570D3C5}" presName="hierChild4" presStyleCnt="0"/>
      <dgm:spPr/>
    </dgm:pt>
    <dgm:pt modelId="{13FBFA85-BD12-40E0-B83C-4394E0B36B47}" type="pres">
      <dgm:prSet presAssocID="{41F1B301-0CA4-4C28-8153-04AFF570D3C5}" presName="hierChild5" presStyleCnt="0"/>
      <dgm:spPr/>
    </dgm:pt>
    <dgm:pt modelId="{82C76C47-C66F-4596-898B-F3779C68F2B8}" type="pres">
      <dgm:prSet presAssocID="{B78524DD-494F-4C26-8368-8B05F10F143F}" presName="Name35" presStyleLbl="parChTrans1D3" presStyleIdx="1" presStyleCnt="4"/>
      <dgm:spPr/>
    </dgm:pt>
    <dgm:pt modelId="{56C8DD02-CF33-42F1-A7ED-C072ACFEB32B}" type="pres">
      <dgm:prSet presAssocID="{BF59D2A1-2A80-4937-9D09-16FF8D534A25}" presName="hierRoot2" presStyleCnt="0">
        <dgm:presLayoutVars>
          <dgm:hierBranch/>
        </dgm:presLayoutVars>
      </dgm:prSet>
      <dgm:spPr/>
    </dgm:pt>
    <dgm:pt modelId="{06765D14-7959-4DE1-AC15-C961D00BEFD8}" type="pres">
      <dgm:prSet presAssocID="{BF59D2A1-2A80-4937-9D09-16FF8D534A25}" presName="rootComposite" presStyleCnt="0"/>
      <dgm:spPr/>
    </dgm:pt>
    <dgm:pt modelId="{89B59470-0444-450D-B412-83C302A2CC01}" type="pres">
      <dgm:prSet presAssocID="{BF59D2A1-2A80-4937-9D09-16FF8D534A25}" presName="rootText" presStyleLbl="node3" presStyleIdx="1" presStyleCnt="4">
        <dgm:presLayoutVars>
          <dgm:chPref val="3"/>
        </dgm:presLayoutVars>
      </dgm:prSet>
      <dgm:spPr/>
    </dgm:pt>
    <dgm:pt modelId="{319A1882-74AE-4609-A46E-A9482866B064}" type="pres">
      <dgm:prSet presAssocID="{BF59D2A1-2A80-4937-9D09-16FF8D534A25}" presName="rootConnector" presStyleLbl="node3" presStyleIdx="1" presStyleCnt="4"/>
      <dgm:spPr/>
    </dgm:pt>
    <dgm:pt modelId="{7DE3000F-27B9-410F-A81B-8D5DB045E6CC}" type="pres">
      <dgm:prSet presAssocID="{BF59D2A1-2A80-4937-9D09-16FF8D534A25}" presName="hierChild4" presStyleCnt="0"/>
      <dgm:spPr/>
    </dgm:pt>
    <dgm:pt modelId="{8863271D-D229-424C-85C9-CA2A14B74B53}" type="pres">
      <dgm:prSet presAssocID="{BF59D2A1-2A80-4937-9D09-16FF8D534A25}" presName="hierChild5" presStyleCnt="0"/>
      <dgm:spPr/>
    </dgm:pt>
    <dgm:pt modelId="{26F483D7-C04C-4D7D-A6F9-328FC57EE63A}" type="pres">
      <dgm:prSet presAssocID="{B7470297-56D8-429D-9D80-2C327C70B13D}" presName="hierChild5" presStyleCnt="0"/>
      <dgm:spPr/>
    </dgm:pt>
    <dgm:pt modelId="{181DB36D-C320-476E-84AA-9E679065EB79}" type="pres">
      <dgm:prSet presAssocID="{65F48AC2-FB17-458D-BC8B-979978708DD7}" presName="Name37" presStyleLbl="parChTrans1D2" presStyleIdx="1" presStyleCnt="2"/>
      <dgm:spPr/>
    </dgm:pt>
    <dgm:pt modelId="{D9A18BC2-8CE3-4562-BDB5-B2751D2502F4}" type="pres">
      <dgm:prSet presAssocID="{4B01737B-A4EB-4DA6-BD80-93FD924635A3}" presName="hierRoot2" presStyleCnt="0">
        <dgm:presLayoutVars>
          <dgm:hierBranch/>
        </dgm:presLayoutVars>
      </dgm:prSet>
      <dgm:spPr/>
    </dgm:pt>
    <dgm:pt modelId="{902F9D05-706F-4BF2-903C-C540852016F6}" type="pres">
      <dgm:prSet presAssocID="{4B01737B-A4EB-4DA6-BD80-93FD924635A3}" presName="rootComposite" presStyleCnt="0"/>
      <dgm:spPr/>
    </dgm:pt>
    <dgm:pt modelId="{DBAD4506-1119-483C-A331-8A747ED566EC}" type="pres">
      <dgm:prSet presAssocID="{4B01737B-A4EB-4DA6-BD80-93FD924635A3}" presName="rootText" presStyleLbl="node2" presStyleIdx="1" presStyleCnt="2">
        <dgm:presLayoutVars>
          <dgm:chPref val="3"/>
        </dgm:presLayoutVars>
      </dgm:prSet>
      <dgm:spPr/>
    </dgm:pt>
    <dgm:pt modelId="{9050C51E-121F-4F15-AC99-05000C987518}" type="pres">
      <dgm:prSet presAssocID="{4B01737B-A4EB-4DA6-BD80-93FD924635A3}" presName="rootConnector" presStyleLbl="node2" presStyleIdx="1" presStyleCnt="2"/>
      <dgm:spPr/>
    </dgm:pt>
    <dgm:pt modelId="{C304DA64-2D17-4F9C-85A7-D1ADEA3D46C3}" type="pres">
      <dgm:prSet presAssocID="{4B01737B-A4EB-4DA6-BD80-93FD924635A3}" presName="hierChild4" presStyleCnt="0"/>
      <dgm:spPr/>
    </dgm:pt>
    <dgm:pt modelId="{3D0ACE30-FB36-424D-ACBC-FE2D99A5F499}" type="pres">
      <dgm:prSet presAssocID="{E7174957-8861-4C80-AC0B-35777F67B0EE}" presName="Name35" presStyleLbl="parChTrans1D3" presStyleIdx="2" presStyleCnt="4"/>
      <dgm:spPr/>
    </dgm:pt>
    <dgm:pt modelId="{A9BED8B3-27BE-462D-8327-EE347F1BE075}" type="pres">
      <dgm:prSet presAssocID="{BB131D77-DEE1-419E-B624-691AADEC4D19}" presName="hierRoot2" presStyleCnt="0">
        <dgm:presLayoutVars>
          <dgm:hierBranch val="init"/>
        </dgm:presLayoutVars>
      </dgm:prSet>
      <dgm:spPr/>
    </dgm:pt>
    <dgm:pt modelId="{2CE5913E-63A4-4D1C-8D3B-9DD9872675BA}" type="pres">
      <dgm:prSet presAssocID="{BB131D77-DEE1-419E-B624-691AADEC4D19}" presName="rootComposite" presStyleCnt="0"/>
      <dgm:spPr/>
    </dgm:pt>
    <dgm:pt modelId="{A62A2C6A-C6E0-4595-AFB9-12B71316FBB5}" type="pres">
      <dgm:prSet presAssocID="{BB131D77-DEE1-419E-B624-691AADEC4D19}" presName="rootText" presStyleLbl="node3" presStyleIdx="2" presStyleCnt="4">
        <dgm:presLayoutVars>
          <dgm:chPref val="3"/>
        </dgm:presLayoutVars>
      </dgm:prSet>
      <dgm:spPr/>
    </dgm:pt>
    <dgm:pt modelId="{7F6057DC-FA01-426E-9123-3F93F83DB612}" type="pres">
      <dgm:prSet presAssocID="{BB131D77-DEE1-419E-B624-691AADEC4D19}" presName="rootConnector" presStyleLbl="node3" presStyleIdx="2" presStyleCnt="4"/>
      <dgm:spPr/>
    </dgm:pt>
    <dgm:pt modelId="{AA0F8963-97B0-4BEC-9963-E27269BBA7E7}" type="pres">
      <dgm:prSet presAssocID="{BB131D77-DEE1-419E-B624-691AADEC4D19}" presName="hierChild4" presStyleCnt="0"/>
      <dgm:spPr/>
    </dgm:pt>
    <dgm:pt modelId="{207AE6A4-44C8-48C0-A871-366DA36EB5B1}" type="pres">
      <dgm:prSet presAssocID="{BB131D77-DEE1-419E-B624-691AADEC4D19}" presName="hierChild5" presStyleCnt="0"/>
      <dgm:spPr/>
    </dgm:pt>
    <dgm:pt modelId="{2B83F2A3-BCE5-47C8-AEA5-64941B798041}" type="pres">
      <dgm:prSet presAssocID="{E5C3A78E-9EBA-46C8-B8F4-0DA5DB4B8184}" presName="Name35" presStyleLbl="parChTrans1D3" presStyleIdx="3" presStyleCnt="4"/>
      <dgm:spPr/>
    </dgm:pt>
    <dgm:pt modelId="{EF6AB11D-F263-4C8E-995F-DD61A31C86A0}" type="pres">
      <dgm:prSet presAssocID="{5C7A699E-70A3-49D2-B042-97B346B1C7BB}" presName="hierRoot2" presStyleCnt="0">
        <dgm:presLayoutVars>
          <dgm:hierBranch val="init"/>
        </dgm:presLayoutVars>
      </dgm:prSet>
      <dgm:spPr/>
    </dgm:pt>
    <dgm:pt modelId="{92BF4D95-08CB-4AA0-BCBE-A863E12081E8}" type="pres">
      <dgm:prSet presAssocID="{5C7A699E-70A3-49D2-B042-97B346B1C7BB}" presName="rootComposite" presStyleCnt="0"/>
      <dgm:spPr/>
    </dgm:pt>
    <dgm:pt modelId="{7F207CAA-7BDD-416D-B13D-926122CD9EA1}" type="pres">
      <dgm:prSet presAssocID="{5C7A699E-70A3-49D2-B042-97B346B1C7BB}" presName="rootText" presStyleLbl="node3" presStyleIdx="3" presStyleCnt="4">
        <dgm:presLayoutVars>
          <dgm:chPref val="3"/>
        </dgm:presLayoutVars>
      </dgm:prSet>
      <dgm:spPr/>
    </dgm:pt>
    <dgm:pt modelId="{1E99F657-B6B8-47BD-8724-655C825E0A3C}" type="pres">
      <dgm:prSet presAssocID="{5C7A699E-70A3-49D2-B042-97B346B1C7BB}" presName="rootConnector" presStyleLbl="node3" presStyleIdx="3" presStyleCnt="4"/>
      <dgm:spPr/>
    </dgm:pt>
    <dgm:pt modelId="{8B9BD28B-F19C-4F35-A712-B3C746916D11}" type="pres">
      <dgm:prSet presAssocID="{5C7A699E-70A3-49D2-B042-97B346B1C7BB}" presName="hierChild4" presStyleCnt="0"/>
      <dgm:spPr/>
    </dgm:pt>
    <dgm:pt modelId="{EC8CD887-F264-400F-8EAB-174FF973AC29}" type="pres">
      <dgm:prSet presAssocID="{5C7A699E-70A3-49D2-B042-97B346B1C7BB}" presName="hierChild5" presStyleCnt="0"/>
      <dgm:spPr/>
    </dgm:pt>
    <dgm:pt modelId="{A029C897-D3CB-4944-BFB4-DF666234F701}" type="pres">
      <dgm:prSet presAssocID="{4B01737B-A4EB-4DA6-BD80-93FD924635A3}" presName="hierChild5" presStyleCnt="0"/>
      <dgm:spPr/>
    </dgm:pt>
    <dgm:pt modelId="{B4DAED9C-540F-4FC9-B4B8-F15DEC4E467F}" type="pres">
      <dgm:prSet presAssocID="{380B3BA2-C13B-4CA9-A44F-9C934D73356D}" presName="hierChild3" presStyleCnt="0"/>
      <dgm:spPr/>
    </dgm:pt>
  </dgm:ptLst>
  <dgm:cxnLst>
    <dgm:cxn modelId="{1D9ABE12-322C-4906-9019-5961E99F0066}" type="presOf" srcId="{65F48AC2-FB17-458D-BC8B-979978708DD7}" destId="{181DB36D-C320-476E-84AA-9E679065EB79}" srcOrd="0" destOrd="0" presId="urn:microsoft.com/office/officeart/2005/8/layout/orgChart1"/>
    <dgm:cxn modelId="{57106625-0414-46E6-AD45-3A21596452DF}" type="presOf" srcId="{380B3BA2-C13B-4CA9-A44F-9C934D73356D}" destId="{B19CB0E1-8245-49DF-9DFE-271F3A667EB5}" srcOrd="1" destOrd="0" presId="urn:microsoft.com/office/officeart/2005/8/layout/orgChart1"/>
    <dgm:cxn modelId="{E36FFD28-8349-42CC-AFE7-B00FB2CFF1C6}" type="presOf" srcId="{BB131D77-DEE1-419E-B624-691AADEC4D19}" destId="{7F6057DC-FA01-426E-9123-3F93F83DB612}" srcOrd="1" destOrd="0" presId="urn:microsoft.com/office/officeart/2005/8/layout/orgChart1"/>
    <dgm:cxn modelId="{918A4229-A670-4D47-B4DB-EC7648C0EC6A}" srcId="{4B01737B-A4EB-4DA6-BD80-93FD924635A3}" destId="{5C7A699E-70A3-49D2-B042-97B346B1C7BB}" srcOrd="1" destOrd="0" parTransId="{E5C3A78E-9EBA-46C8-B8F4-0DA5DB4B8184}" sibTransId="{15E8AFA9-EF45-4944-9719-70889DA39F0E}"/>
    <dgm:cxn modelId="{4BDC2E3C-5F79-42D0-A198-E04524DF60F9}" type="presOf" srcId="{B78524DD-494F-4C26-8368-8B05F10F143F}" destId="{82C76C47-C66F-4596-898B-F3779C68F2B8}" srcOrd="0" destOrd="0" presId="urn:microsoft.com/office/officeart/2005/8/layout/orgChart1"/>
    <dgm:cxn modelId="{F71A0D3D-F2E0-473F-86B5-D26583C583F5}" type="presOf" srcId="{4B01737B-A4EB-4DA6-BD80-93FD924635A3}" destId="{9050C51E-121F-4F15-AC99-05000C987518}" srcOrd="1" destOrd="0" presId="urn:microsoft.com/office/officeart/2005/8/layout/orgChart1"/>
    <dgm:cxn modelId="{A835F15C-5549-47D3-8F04-D6389980DA42}" type="presOf" srcId="{5C7A699E-70A3-49D2-B042-97B346B1C7BB}" destId="{7F207CAA-7BDD-416D-B13D-926122CD9EA1}" srcOrd="0" destOrd="0" presId="urn:microsoft.com/office/officeart/2005/8/layout/orgChart1"/>
    <dgm:cxn modelId="{1D4BE655-6588-45DC-8B67-115D106C7A63}" srcId="{380B3BA2-C13B-4CA9-A44F-9C934D73356D}" destId="{B7470297-56D8-429D-9D80-2C327C70B13D}" srcOrd="0" destOrd="0" parTransId="{56247A4C-2BB7-4512-94D6-EC2E563DE5CD}" sibTransId="{67B860F0-D460-4B53-8C72-A89587F14964}"/>
    <dgm:cxn modelId="{B413FD5A-E073-4680-ADEB-E80C880149B4}" type="presOf" srcId="{41F1B301-0CA4-4C28-8153-04AFF570D3C5}" destId="{E8E3019F-EC56-4B55-8CD2-1E19267A0E50}" srcOrd="0" destOrd="0" presId="urn:microsoft.com/office/officeart/2005/8/layout/orgChart1"/>
    <dgm:cxn modelId="{181BFD7F-CA0D-42F6-BEF0-F8FA42E17862}" srcId="{34155096-AEEC-499C-B427-5004A7051F0F}" destId="{380B3BA2-C13B-4CA9-A44F-9C934D73356D}" srcOrd="0" destOrd="0" parTransId="{982A6FF7-B5F9-47A2-8D4E-46C13D47932E}" sibTransId="{74141174-1F5D-4813-A172-FD6F6E89ED9B}"/>
    <dgm:cxn modelId="{621D9386-609C-4FFE-8798-1C4728B95C6F}" type="presOf" srcId="{E5C3A78E-9EBA-46C8-B8F4-0DA5DB4B8184}" destId="{2B83F2A3-BCE5-47C8-AEA5-64941B798041}" srcOrd="0" destOrd="0" presId="urn:microsoft.com/office/officeart/2005/8/layout/orgChart1"/>
    <dgm:cxn modelId="{E6BBB58C-B74C-49E8-95D4-AACAA3F5DBB3}" type="presOf" srcId="{34155096-AEEC-499C-B427-5004A7051F0F}" destId="{67FD05FB-CB8F-4B10-A5DA-BB485BF679AD}" srcOrd="0" destOrd="0" presId="urn:microsoft.com/office/officeart/2005/8/layout/orgChart1"/>
    <dgm:cxn modelId="{93E1CE92-01FF-40F3-95E7-5F1850F512EB}" type="presOf" srcId="{6BA8A721-2580-4A63-93FE-12D0D024668D}" destId="{E1F96919-FDE1-48E2-A407-FF209E6C0805}" srcOrd="0" destOrd="0" presId="urn:microsoft.com/office/officeart/2005/8/layout/orgChart1"/>
    <dgm:cxn modelId="{99945D9D-7A64-4414-B58D-F7BF5266EFAA}" type="presOf" srcId="{B7470297-56D8-429D-9D80-2C327C70B13D}" destId="{0C58809A-E5E6-468D-83EA-C74237AEF38B}" srcOrd="0" destOrd="0" presId="urn:microsoft.com/office/officeart/2005/8/layout/orgChart1"/>
    <dgm:cxn modelId="{665704A0-2130-438A-9EA6-2FD9A12C38C7}" type="presOf" srcId="{4B01737B-A4EB-4DA6-BD80-93FD924635A3}" destId="{DBAD4506-1119-483C-A331-8A747ED566EC}" srcOrd="0" destOrd="0" presId="urn:microsoft.com/office/officeart/2005/8/layout/orgChart1"/>
    <dgm:cxn modelId="{9B15F9A1-5F7C-4EFD-A808-93CDC5A29970}" type="presOf" srcId="{BB131D77-DEE1-419E-B624-691AADEC4D19}" destId="{A62A2C6A-C6E0-4595-AFB9-12B71316FBB5}" srcOrd="0" destOrd="0" presId="urn:microsoft.com/office/officeart/2005/8/layout/orgChart1"/>
    <dgm:cxn modelId="{D9CA6AA4-D506-432A-821A-11B816558978}" type="presOf" srcId="{BF59D2A1-2A80-4937-9D09-16FF8D534A25}" destId="{89B59470-0444-450D-B412-83C302A2CC01}" srcOrd="0" destOrd="0" presId="urn:microsoft.com/office/officeart/2005/8/layout/orgChart1"/>
    <dgm:cxn modelId="{970173B1-B57F-4B28-8BD2-4F47DB5E9DE0}" type="presOf" srcId="{5C7A699E-70A3-49D2-B042-97B346B1C7BB}" destId="{1E99F657-B6B8-47BD-8724-655C825E0A3C}" srcOrd="1" destOrd="0" presId="urn:microsoft.com/office/officeart/2005/8/layout/orgChart1"/>
    <dgm:cxn modelId="{8EC20FB2-14A7-4D4A-A9F5-E2E7F3140BC0}" srcId="{4B01737B-A4EB-4DA6-BD80-93FD924635A3}" destId="{BB131D77-DEE1-419E-B624-691AADEC4D19}" srcOrd="0" destOrd="0" parTransId="{E7174957-8861-4C80-AC0B-35777F67B0EE}" sibTransId="{21FBCA90-56DE-4FEA-952C-382368C15F4C}"/>
    <dgm:cxn modelId="{1887C6BC-C63B-44AD-9839-1D7D1B091786}" srcId="{B7470297-56D8-429D-9D80-2C327C70B13D}" destId="{41F1B301-0CA4-4C28-8153-04AFF570D3C5}" srcOrd="0" destOrd="0" parTransId="{6BA8A721-2580-4A63-93FE-12D0D024668D}" sibTransId="{2D0D70FF-526A-408B-AA8C-703DD4A61612}"/>
    <dgm:cxn modelId="{A5730DBE-079B-4944-99D3-54B02F0DF9AB}" type="presOf" srcId="{380B3BA2-C13B-4CA9-A44F-9C934D73356D}" destId="{89C71392-2C6E-43D7-9D5A-DC39B2131AAD}" srcOrd="0" destOrd="0" presId="urn:microsoft.com/office/officeart/2005/8/layout/orgChart1"/>
    <dgm:cxn modelId="{2E9AA3BE-C427-4519-BC48-43915374C4C3}" type="presOf" srcId="{56247A4C-2BB7-4512-94D6-EC2E563DE5CD}" destId="{FAC5CD63-7BC6-46C3-9EBA-97667C402C4D}" srcOrd="0" destOrd="0" presId="urn:microsoft.com/office/officeart/2005/8/layout/orgChart1"/>
    <dgm:cxn modelId="{A336C2C0-96E3-47FD-88A8-7E7D5E4DDD14}" srcId="{380B3BA2-C13B-4CA9-A44F-9C934D73356D}" destId="{4B01737B-A4EB-4DA6-BD80-93FD924635A3}" srcOrd="1" destOrd="0" parTransId="{65F48AC2-FB17-458D-BC8B-979978708DD7}" sibTransId="{21745318-9C82-4E72-8D10-0D2BBE221FF5}"/>
    <dgm:cxn modelId="{9CB488D3-8B95-4385-B433-6ABB5E32A59E}" type="presOf" srcId="{41F1B301-0CA4-4C28-8153-04AFF570D3C5}" destId="{70D5D3B1-E81F-4B2C-BBD8-0DB4744F7A10}" srcOrd="1" destOrd="0" presId="urn:microsoft.com/office/officeart/2005/8/layout/orgChart1"/>
    <dgm:cxn modelId="{E0AA9EDD-FDBF-4343-A3B2-58ED6E221A0B}" type="presOf" srcId="{E7174957-8861-4C80-AC0B-35777F67B0EE}" destId="{3D0ACE30-FB36-424D-ACBC-FE2D99A5F499}" srcOrd="0" destOrd="0" presId="urn:microsoft.com/office/officeart/2005/8/layout/orgChart1"/>
    <dgm:cxn modelId="{D16851EF-8F85-43E0-B19B-3FF5E81F5DC1}" srcId="{B7470297-56D8-429D-9D80-2C327C70B13D}" destId="{BF59D2A1-2A80-4937-9D09-16FF8D534A25}" srcOrd="1" destOrd="0" parTransId="{B78524DD-494F-4C26-8368-8B05F10F143F}" sibTransId="{6B4420D4-8186-4817-A62B-CD58739DF091}"/>
    <dgm:cxn modelId="{A4831CF0-D4FF-4737-A0EC-E324F029B1F8}" type="presOf" srcId="{BF59D2A1-2A80-4937-9D09-16FF8D534A25}" destId="{319A1882-74AE-4609-A46E-A9482866B064}" srcOrd="1" destOrd="0" presId="urn:microsoft.com/office/officeart/2005/8/layout/orgChart1"/>
    <dgm:cxn modelId="{A5EF90F4-0EBC-49AE-B90F-6526584E8845}" type="presOf" srcId="{B7470297-56D8-429D-9D80-2C327C70B13D}" destId="{17F8E68E-580E-4CFD-A18C-2421435FE83D}" srcOrd="1" destOrd="0" presId="urn:microsoft.com/office/officeart/2005/8/layout/orgChart1"/>
    <dgm:cxn modelId="{8A5B24E1-86B1-4D8F-B71A-2FDA3E58631F}" type="presParOf" srcId="{67FD05FB-CB8F-4B10-A5DA-BB485BF679AD}" destId="{AB2D3CCE-A58B-4BFB-B0A1-6446372C0217}" srcOrd="0" destOrd="0" presId="urn:microsoft.com/office/officeart/2005/8/layout/orgChart1"/>
    <dgm:cxn modelId="{1CFED6EA-1DB7-48EE-B5E2-BCAFE493AACE}" type="presParOf" srcId="{AB2D3CCE-A58B-4BFB-B0A1-6446372C0217}" destId="{6B8038BE-961C-4B73-B310-D89E9A16260E}" srcOrd="0" destOrd="0" presId="urn:microsoft.com/office/officeart/2005/8/layout/orgChart1"/>
    <dgm:cxn modelId="{E00E82F3-2B76-45E0-9448-3EA29C7C244E}" type="presParOf" srcId="{6B8038BE-961C-4B73-B310-D89E9A16260E}" destId="{89C71392-2C6E-43D7-9D5A-DC39B2131AAD}" srcOrd="0" destOrd="0" presId="urn:microsoft.com/office/officeart/2005/8/layout/orgChart1"/>
    <dgm:cxn modelId="{E314E7F4-EDE3-4E1C-8788-72366F17C43A}" type="presParOf" srcId="{6B8038BE-961C-4B73-B310-D89E9A16260E}" destId="{B19CB0E1-8245-49DF-9DFE-271F3A667EB5}" srcOrd="1" destOrd="0" presId="urn:microsoft.com/office/officeart/2005/8/layout/orgChart1"/>
    <dgm:cxn modelId="{C09A6F23-D513-4343-A7CB-2CFFC51CA28F}" type="presParOf" srcId="{AB2D3CCE-A58B-4BFB-B0A1-6446372C0217}" destId="{3899E004-AD52-4288-BE40-E78CB694FE9A}" srcOrd="1" destOrd="0" presId="urn:microsoft.com/office/officeart/2005/8/layout/orgChart1"/>
    <dgm:cxn modelId="{BC055E0C-967F-47E4-8F3E-E7B9F073D3C3}" type="presParOf" srcId="{3899E004-AD52-4288-BE40-E78CB694FE9A}" destId="{FAC5CD63-7BC6-46C3-9EBA-97667C402C4D}" srcOrd="0" destOrd="0" presId="urn:microsoft.com/office/officeart/2005/8/layout/orgChart1"/>
    <dgm:cxn modelId="{E1A5C78A-4BB4-4A85-881D-66D5AD28C0F2}" type="presParOf" srcId="{3899E004-AD52-4288-BE40-E78CB694FE9A}" destId="{ECFCB95D-21B6-4A96-BB13-4EBCA9ECE8AD}" srcOrd="1" destOrd="0" presId="urn:microsoft.com/office/officeart/2005/8/layout/orgChart1"/>
    <dgm:cxn modelId="{F59D9C35-E195-4554-B7A3-965AD6491FCA}" type="presParOf" srcId="{ECFCB95D-21B6-4A96-BB13-4EBCA9ECE8AD}" destId="{1D550CB4-9D3F-4D7E-879E-0F8EA92801C3}" srcOrd="0" destOrd="0" presId="urn:microsoft.com/office/officeart/2005/8/layout/orgChart1"/>
    <dgm:cxn modelId="{3FBCA560-618A-4794-B5FE-14580BF011ED}" type="presParOf" srcId="{1D550CB4-9D3F-4D7E-879E-0F8EA92801C3}" destId="{0C58809A-E5E6-468D-83EA-C74237AEF38B}" srcOrd="0" destOrd="0" presId="urn:microsoft.com/office/officeart/2005/8/layout/orgChart1"/>
    <dgm:cxn modelId="{34A13FD2-F5F3-45D7-B4C8-AAF5D4C51473}" type="presParOf" srcId="{1D550CB4-9D3F-4D7E-879E-0F8EA92801C3}" destId="{17F8E68E-580E-4CFD-A18C-2421435FE83D}" srcOrd="1" destOrd="0" presId="urn:microsoft.com/office/officeart/2005/8/layout/orgChart1"/>
    <dgm:cxn modelId="{1148800A-653D-4C9E-BEB0-E86902240620}" type="presParOf" srcId="{ECFCB95D-21B6-4A96-BB13-4EBCA9ECE8AD}" destId="{2B87623D-AEF3-4195-A2AD-7274B13B56AF}" srcOrd="1" destOrd="0" presId="urn:microsoft.com/office/officeart/2005/8/layout/orgChart1"/>
    <dgm:cxn modelId="{B05B0FD8-E41E-4B4D-92E4-B2613AA243FC}" type="presParOf" srcId="{2B87623D-AEF3-4195-A2AD-7274B13B56AF}" destId="{E1F96919-FDE1-48E2-A407-FF209E6C0805}" srcOrd="0" destOrd="0" presId="urn:microsoft.com/office/officeart/2005/8/layout/orgChart1"/>
    <dgm:cxn modelId="{BA4C01BE-82AF-43CC-B711-998A6E1866B0}" type="presParOf" srcId="{2B87623D-AEF3-4195-A2AD-7274B13B56AF}" destId="{5C56F585-3D7D-4486-AE3E-6CED6A66AB9E}" srcOrd="1" destOrd="0" presId="urn:microsoft.com/office/officeart/2005/8/layout/orgChart1"/>
    <dgm:cxn modelId="{C78EA08C-9AB3-4A3C-9E33-68363D3D15A8}" type="presParOf" srcId="{5C56F585-3D7D-4486-AE3E-6CED6A66AB9E}" destId="{5502D6D7-A590-4E4C-835C-A3312DB51EE8}" srcOrd="0" destOrd="0" presId="urn:microsoft.com/office/officeart/2005/8/layout/orgChart1"/>
    <dgm:cxn modelId="{225241BB-DC52-4B5B-9985-8B79ED470A61}" type="presParOf" srcId="{5502D6D7-A590-4E4C-835C-A3312DB51EE8}" destId="{E8E3019F-EC56-4B55-8CD2-1E19267A0E50}" srcOrd="0" destOrd="0" presId="urn:microsoft.com/office/officeart/2005/8/layout/orgChart1"/>
    <dgm:cxn modelId="{865D4DAB-56C1-44E1-830D-75194BCD994F}" type="presParOf" srcId="{5502D6D7-A590-4E4C-835C-A3312DB51EE8}" destId="{70D5D3B1-E81F-4B2C-BBD8-0DB4744F7A10}" srcOrd="1" destOrd="0" presId="urn:microsoft.com/office/officeart/2005/8/layout/orgChart1"/>
    <dgm:cxn modelId="{FD710E5C-210A-4465-A9DC-867924956329}" type="presParOf" srcId="{5C56F585-3D7D-4486-AE3E-6CED6A66AB9E}" destId="{CF08E576-C79D-466D-8077-345A564B9D4C}" srcOrd="1" destOrd="0" presId="urn:microsoft.com/office/officeart/2005/8/layout/orgChart1"/>
    <dgm:cxn modelId="{082027D6-9E61-48A0-AB67-E6CBF3F97600}" type="presParOf" srcId="{5C56F585-3D7D-4486-AE3E-6CED6A66AB9E}" destId="{13FBFA85-BD12-40E0-B83C-4394E0B36B47}" srcOrd="2" destOrd="0" presId="urn:microsoft.com/office/officeart/2005/8/layout/orgChart1"/>
    <dgm:cxn modelId="{1DA69823-8430-4D8F-8EBC-876EE0D6314F}" type="presParOf" srcId="{2B87623D-AEF3-4195-A2AD-7274B13B56AF}" destId="{82C76C47-C66F-4596-898B-F3779C68F2B8}" srcOrd="2" destOrd="0" presId="urn:microsoft.com/office/officeart/2005/8/layout/orgChart1"/>
    <dgm:cxn modelId="{EBE0AB73-1C74-4E79-9C9A-D09136A32BC9}" type="presParOf" srcId="{2B87623D-AEF3-4195-A2AD-7274B13B56AF}" destId="{56C8DD02-CF33-42F1-A7ED-C072ACFEB32B}" srcOrd="3" destOrd="0" presId="urn:microsoft.com/office/officeart/2005/8/layout/orgChart1"/>
    <dgm:cxn modelId="{88479F51-BBD3-4E94-9AF6-8FB3E1AFB9A4}" type="presParOf" srcId="{56C8DD02-CF33-42F1-A7ED-C072ACFEB32B}" destId="{06765D14-7959-4DE1-AC15-C961D00BEFD8}" srcOrd="0" destOrd="0" presId="urn:microsoft.com/office/officeart/2005/8/layout/orgChart1"/>
    <dgm:cxn modelId="{15ECB540-06A3-43C2-8CC6-7EBFFA778150}" type="presParOf" srcId="{06765D14-7959-4DE1-AC15-C961D00BEFD8}" destId="{89B59470-0444-450D-B412-83C302A2CC01}" srcOrd="0" destOrd="0" presId="urn:microsoft.com/office/officeart/2005/8/layout/orgChart1"/>
    <dgm:cxn modelId="{8D579B47-AE5B-400A-9670-169DD0F300E6}" type="presParOf" srcId="{06765D14-7959-4DE1-AC15-C961D00BEFD8}" destId="{319A1882-74AE-4609-A46E-A9482866B064}" srcOrd="1" destOrd="0" presId="urn:microsoft.com/office/officeart/2005/8/layout/orgChart1"/>
    <dgm:cxn modelId="{84134082-8F30-42D3-9EF2-F0EA1274CD3F}" type="presParOf" srcId="{56C8DD02-CF33-42F1-A7ED-C072ACFEB32B}" destId="{7DE3000F-27B9-410F-A81B-8D5DB045E6CC}" srcOrd="1" destOrd="0" presId="urn:microsoft.com/office/officeart/2005/8/layout/orgChart1"/>
    <dgm:cxn modelId="{D3A0253D-B488-41C3-B393-0C6ADB39C8BA}" type="presParOf" srcId="{56C8DD02-CF33-42F1-A7ED-C072ACFEB32B}" destId="{8863271D-D229-424C-85C9-CA2A14B74B53}" srcOrd="2" destOrd="0" presId="urn:microsoft.com/office/officeart/2005/8/layout/orgChart1"/>
    <dgm:cxn modelId="{36262AF8-6C4F-4291-877C-286C8E0E6406}" type="presParOf" srcId="{ECFCB95D-21B6-4A96-BB13-4EBCA9ECE8AD}" destId="{26F483D7-C04C-4D7D-A6F9-328FC57EE63A}" srcOrd="2" destOrd="0" presId="urn:microsoft.com/office/officeart/2005/8/layout/orgChart1"/>
    <dgm:cxn modelId="{C282F235-D1A2-4F4A-87AA-6B44A44E2A81}" type="presParOf" srcId="{3899E004-AD52-4288-BE40-E78CB694FE9A}" destId="{181DB36D-C320-476E-84AA-9E679065EB79}" srcOrd="2" destOrd="0" presId="urn:microsoft.com/office/officeart/2005/8/layout/orgChart1"/>
    <dgm:cxn modelId="{3A4C3DCA-15C9-4241-8B26-F1C0220A7427}" type="presParOf" srcId="{3899E004-AD52-4288-BE40-E78CB694FE9A}" destId="{D9A18BC2-8CE3-4562-BDB5-B2751D2502F4}" srcOrd="3" destOrd="0" presId="urn:microsoft.com/office/officeart/2005/8/layout/orgChart1"/>
    <dgm:cxn modelId="{2C13B577-E398-4C55-B385-473FE9C321C8}" type="presParOf" srcId="{D9A18BC2-8CE3-4562-BDB5-B2751D2502F4}" destId="{902F9D05-706F-4BF2-903C-C540852016F6}" srcOrd="0" destOrd="0" presId="urn:microsoft.com/office/officeart/2005/8/layout/orgChart1"/>
    <dgm:cxn modelId="{DE4E0C59-5E47-4415-A662-348B4E3201B5}" type="presParOf" srcId="{902F9D05-706F-4BF2-903C-C540852016F6}" destId="{DBAD4506-1119-483C-A331-8A747ED566EC}" srcOrd="0" destOrd="0" presId="urn:microsoft.com/office/officeart/2005/8/layout/orgChart1"/>
    <dgm:cxn modelId="{7201A2FE-FCBC-4227-B07E-D6F7FE61E16B}" type="presParOf" srcId="{902F9D05-706F-4BF2-903C-C540852016F6}" destId="{9050C51E-121F-4F15-AC99-05000C987518}" srcOrd="1" destOrd="0" presId="urn:microsoft.com/office/officeart/2005/8/layout/orgChart1"/>
    <dgm:cxn modelId="{AB433B0A-8B03-4F4C-A7A2-4DB8DEC60514}" type="presParOf" srcId="{D9A18BC2-8CE3-4562-BDB5-B2751D2502F4}" destId="{C304DA64-2D17-4F9C-85A7-D1ADEA3D46C3}" srcOrd="1" destOrd="0" presId="urn:microsoft.com/office/officeart/2005/8/layout/orgChart1"/>
    <dgm:cxn modelId="{E9C25B94-1EA1-4FA3-842B-19AD9FB1AE73}" type="presParOf" srcId="{C304DA64-2D17-4F9C-85A7-D1ADEA3D46C3}" destId="{3D0ACE30-FB36-424D-ACBC-FE2D99A5F499}" srcOrd="0" destOrd="0" presId="urn:microsoft.com/office/officeart/2005/8/layout/orgChart1"/>
    <dgm:cxn modelId="{B0904294-8BE9-46D5-96B8-F788DDFF6859}" type="presParOf" srcId="{C304DA64-2D17-4F9C-85A7-D1ADEA3D46C3}" destId="{A9BED8B3-27BE-462D-8327-EE347F1BE075}" srcOrd="1" destOrd="0" presId="urn:microsoft.com/office/officeart/2005/8/layout/orgChart1"/>
    <dgm:cxn modelId="{7F6B2822-9F49-4252-9495-1CE22E283370}" type="presParOf" srcId="{A9BED8B3-27BE-462D-8327-EE347F1BE075}" destId="{2CE5913E-63A4-4D1C-8D3B-9DD9872675BA}" srcOrd="0" destOrd="0" presId="urn:microsoft.com/office/officeart/2005/8/layout/orgChart1"/>
    <dgm:cxn modelId="{7A364A36-BDCB-4B7D-AC08-78FC64D2EB5A}" type="presParOf" srcId="{2CE5913E-63A4-4D1C-8D3B-9DD9872675BA}" destId="{A62A2C6A-C6E0-4595-AFB9-12B71316FBB5}" srcOrd="0" destOrd="0" presId="urn:microsoft.com/office/officeart/2005/8/layout/orgChart1"/>
    <dgm:cxn modelId="{D1B6E870-294F-4054-8524-A47503814932}" type="presParOf" srcId="{2CE5913E-63A4-4D1C-8D3B-9DD9872675BA}" destId="{7F6057DC-FA01-426E-9123-3F93F83DB612}" srcOrd="1" destOrd="0" presId="urn:microsoft.com/office/officeart/2005/8/layout/orgChart1"/>
    <dgm:cxn modelId="{E2A65BBC-F085-4151-8258-89D9ED8D21A0}" type="presParOf" srcId="{A9BED8B3-27BE-462D-8327-EE347F1BE075}" destId="{AA0F8963-97B0-4BEC-9963-E27269BBA7E7}" srcOrd="1" destOrd="0" presId="urn:microsoft.com/office/officeart/2005/8/layout/orgChart1"/>
    <dgm:cxn modelId="{09528049-B9A5-482F-95DC-A401C0B60808}" type="presParOf" srcId="{A9BED8B3-27BE-462D-8327-EE347F1BE075}" destId="{207AE6A4-44C8-48C0-A871-366DA36EB5B1}" srcOrd="2" destOrd="0" presId="urn:microsoft.com/office/officeart/2005/8/layout/orgChart1"/>
    <dgm:cxn modelId="{78A83DA4-EF0B-4E19-9533-698D01C1E926}" type="presParOf" srcId="{C304DA64-2D17-4F9C-85A7-D1ADEA3D46C3}" destId="{2B83F2A3-BCE5-47C8-AEA5-64941B798041}" srcOrd="2" destOrd="0" presId="urn:microsoft.com/office/officeart/2005/8/layout/orgChart1"/>
    <dgm:cxn modelId="{34D58797-3D00-47CA-8659-F4B9D97A86F3}" type="presParOf" srcId="{C304DA64-2D17-4F9C-85A7-D1ADEA3D46C3}" destId="{EF6AB11D-F263-4C8E-995F-DD61A31C86A0}" srcOrd="3" destOrd="0" presId="urn:microsoft.com/office/officeart/2005/8/layout/orgChart1"/>
    <dgm:cxn modelId="{279F3AED-10C6-4F04-88F4-3BFFA3F9FA40}" type="presParOf" srcId="{EF6AB11D-F263-4C8E-995F-DD61A31C86A0}" destId="{92BF4D95-08CB-4AA0-BCBE-A863E12081E8}" srcOrd="0" destOrd="0" presId="urn:microsoft.com/office/officeart/2005/8/layout/orgChart1"/>
    <dgm:cxn modelId="{3C0CCDF4-A9DF-4A12-ABAC-D863040F8CA3}" type="presParOf" srcId="{92BF4D95-08CB-4AA0-BCBE-A863E12081E8}" destId="{7F207CAA-7BDD-416D-B13D-926122CD9EA1}" srcOrd="0" destOrd="0" presId="urn:microsoft.com/office/officeart/2005/8/layout/orgChart1"/>
    <dgm:cxn modelId="{0BCC0E7D-7F6D-4D05-B41D-4FB14E9385B4}" type="presParOf" srcId="{92BF4D95-08CB-4AA0-BCBE-A863E12081E8}" destId="{1E99F657-B6B8-47BD-8724-655C825E0A3C}" srcOrd="1" destOrd="0" presId="urn:microsoft.com/office/officeart/2005/8/layout/orgChart1"/>
    <dgm:cxn modelId="{262C529E-473A-4B28-A556-F424DBE26986}" type="presParOf" srcId="{EF6AB11D-F263-4C8E-995F-DD61A31C86A0}" destId="{8B9BD28B-F19C-4F35-A712-B3C746916D11}" srcOrd="1" destOrd="0" presId="urn:microsoft.com/office/officeart/2005/8/layout/orgChart1"/>
    <dgm:cxn modelId="{B507376B-8A61-41D9-840C-B0FF71E0C77B}" type="presParOf" srcId="{EF6AB11D-F263-4C8E-995F-DD61A31C86A0}" destId="{EC8CD887-F264-400F-8EAB-174FF973AC29}" srcOrd="2" destOrd="0" presId="urn:microsoft.com/office/officeart/2005/8/layout/orgChart1"/>
    <dgm:cxn modelId="{395424BB-32B2-4C6E-91CC-EF85209C2D95}" type="presParOf" srcId="{D9A18BC2-8CE3-4562-BDB5-B2751D2502F4}" destId="{A029C897-D3CB-4944-BFB4-DF666234F701}" srcOrd="2" destOrd="0" presId="urn:microsoft.com/office/officeart/2005/8/layout/orgChart1"/>
    <dgm:cxn modelId="{E576729B-CAE9-4453-A52D-37548E1CBA8D}" type="presParOf" srcId="{AB2D3CCE-A58B-4BFB-B0A1-6446372C0217}" destId="{B4DAED9C-540F-4FC9-B4B8-F15DEC4E467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710E70-8817-4050-8331-BC742F18E416}" type="doc">
      <dgm:prSet loTypeId="urn:microsoft.com/office/officeart/2005/8/layout/hProcess9" loCatId="process" qsTypeId="urn:microsoft.com/office/officeart/2005/8/quickstyle/simple4" qsCatId="simple" csTypeId="urn:microsoft.com/office/officeart/2005/8/colors/colorful1" csCatId="colorful" phldr="1"/>
      <dgm:spPr/>
    </dgm:pt>
    <dgm:pt modelId="{743470E9-1BF5-4ABF-B98B-F650E2355F25}">
      <dgm:prSet phldrT="[Text]" custT="1"/>
      <dgm:spPr/>
      <dgm:t>
        <a:bodyPr/>
        <a:lstStyle/>
        <a:p>
          <a:r>
            <a:rPr lang="en-US" sz="2000"/>
            <a:t>Unique primer/probe set: Anti-CD19 CAR</a:t>
          </a:r>
        </a:p>
      </dgm:t>
    </dgm:pt>
    <dgm:pt modelId="{BF70090E-9889-442A-8AEF-F906A881C84C}" type="parTrans" cxnId="{EE0086E7-B1AB-41BB-87C5-9E2C01B13BB4}">
      <dgm:prSet/>
      <dgm:spPr/>
      <dgm:t>
        <a:bodyPr/>
        <a:lstStyle/>
        <a:p>
          <a:endParaRPr lang="en-US"/>
        </a:p>
      </dgm:t>
    </dgm:pt>
    <dgm:pt modelId="{BB303862-9553-4B14-9020-AB648BFA96A1}" type="sibTrans" cxnId="{EE0086E7-B1AB-41BB-87C5-9E2C01B13BB4}">
      <dgm:prSet/>
      <dgm:spPr/>
      <dgm:t>
        <a:bodyPr/>
        <a:lstStyle/>
        <a:p>
          <a:endParaRPr lang="en-US"/>
        </a:p>
      </dgm:t>
    </dgm:pt>
    <dgm:pt modelId="{785C3A27-8E1E-40A7-90B3-91BCCF4D7A5D}">
      <dgm:prSet phldrT="[Text]" custT="1"/>
      <dgm:spPr/>
      <dgm:t>
        <a:bodyPr/>
        <a:lstStyle/>
        <a:p>
          <a:r>
            <a:rPr lang="en-US" sz="2000"/>
            <a:t>DNA Extraction from PBMC</a:t>
          </a:r>
        </a:p>
      </dgm:t>
    </dgm:pt>
    <dgm:pt modelId="{CEAFBDDE-12F8-4310-ABC9-33E8FFCF0B30}" type="parTrans" cxnId="{7259032E-8641-4A4E-8A1D-3522934954A5}">
      <dgm:prSet/>
      <dgm:spPr/>
      <dgm:t>
        <a:bodyPr/>
        <a:lstStyle/>
        <a:p>
          <a:endParaRPr lang="en-US"/>
        </a:p>
      </dgm:t>
    </dgm:pt>
    <dgm:pt modelId="{3B4ED747-0635-49C2-BF83-15D22476C629}" type="sibTrans" cxnId="{7259032E-8641-4A4E-8A1D-3522934954A5}">
      <dgm:prSet/>
      <dgm:spPr/>
      <dgm:t>
        <a:bodyPr/>
        <a:lstStyle/>
        <a:p>
          <a:endParaRPr lang="en-US"/>
        </a:p>
      </dgm:t>
    </dgm:pt>
    <dgm:pt modelId="{29663FE5-FB36-4A10-B48A-4F391D0DBA0A}">
      <dgm:prSet phldrT="[Text]" custT="1"/>
      <dgm:spPr/>
      <dgm:t>
        <a:bodyPr/>
        <a:lstStyle/>
        <a:p>
          <a:r>
            <a:rPr lang="en-US" sz="2000"/>
            <a:t> Amplification and Detection</a:t>
          </a:r>
        </a:p>
      </dgm:t>
    </dgm:pt>
    <dgm:pt modelId="{43D49A7C-BC7D-4466-A919-B429D2F50AC7}" type="parTrans" cxnId="{EC17B804-7162-4F84-84CA-3AF8D5F2CB92}">
      <dgm:prSet/>
      <dgm:spPr/>
      <dgm:t>
        <a:bodyPr/>
        <a:lstStyle/>
        <a:p>
          <a:endParaRPr lang="en-US"/>
        </a:p>
      </dgm:t>
    </dgm:pt>
    <dgm:pt modelId="{D6FD9EBB-4EAC-4216-96D6-3932E663B9E3}" type="sibTrans" cxnId="{EC17B804-7162-4F84-84CA-3AF8D5F2CB92}">
      <dgm:prSet/>
      <dgm:spPr/>
      <dgm:t>
        <a:bodyPr/>
        <a:lstStyle/>
        <a:p>
          <a:endParaRPr lang="en-US"/>
        </a:p>
      </dgm:t>
    </dgm:pt>
    <dgm:pt modelId="{8583939A-95DB-4791-8B15-43D3866DDBB8}">
      <dgm:prSet phldrT="[Text]" custT="1"/>
      <dgm:spPr/>
      <dgm:t>
        <a:bodyPr/>
        <a:lstStyle/>
        <a:p>
          <a:r>
            <a:rPr lang="en-US" sz="2000">
              <a:cs typeface="Times New Roman" panose="02020603050405020304" pitchFamily="18" charset="0"/>
            </a:rPr>
            <a:t>Standards: </a:t>
          </a:r>
          <a:r>
            <a:rPr lang="en-US" sz="2000"/>
            <a:t>CAR-T DNA spiked pre-treatment patient DNA</a:t>
          </a:r>
          <a:r>
            <a:rPr lang="en-US" sz="2000">
              <a:cs typeface="Times New Roman" panose="02020603050405020304" pitchFamily="18" charset="0"/>
            </a:rPr>
            <a:t> </a:t>
          </a:r>
          <a:endParaRPr lang="en-US" sz="2000"/>
        </a:p>
      </dgm:t>
    </dgm:pt>
    <dgm:pt modelId="{1AFB8789-FC31-4D03-917C-B8075FD6E736}" type="parTrans" cxnId="{84ED153A-DFA0-443E-A6A8-C77EB1B0A6BE}">
      <dgm:prSet/>
      <dgm:spPr/>
      <dgm:t>
        <a:bodyPr/>
        <a:lstStyle/>
        <a:p>
          <a:endParaRPr lang="en-US"/>
        </a:p>
      </dgm:t>
    </dgm:pt>
    <dgm:pt modelId="{E42CF0C9-5C5D-4A66-9D33-8FEDC0F9EFD5}" type="sibTrans" cxnId="{84ED153A-DFA0-443E-A6A8-C77EB1B0A6BE}">
      <dgm:prSet/>
      <dgm:spPr/>
      <dgm:t>
        <a:bodyPr/>
        <a:lstStyle/>
        <a:p>
          <a:endParaRPr lang="en-US"/>
        </a:p>
      </dgm:t>
    </dgm:pt>
    <dgm:pt modelId="{DA2AA952-0A4D-4DA7-827C-141F8CFEBD54}">
      <dgm:prSet phldrT="[Text]" custT="1"/>
      <dgm:spPr/>
      <dgm:t>
        <a:bodyPr/>
        <a:lstStyle/>
        <a:p>
          <a:r>
            <a:rPr lang="en-US" sz="2000"/>
            <a:t>Sample Quantitation by Interpolation to Std Curve and unit conversion</a:t>
          </a:r>
        </a:p>
      </dgm:t>
    </dgm:pt>
    <dgm:pt modelId="{2A222647-5EC1-4D31-A07C-39D9EE970597}" type="parTrans" cxnId="{8E69045F-07A4-40E0-84D7-BABC1E82B7CC}">
      <dgm:prSet/>
      <dgm:spPr/>
      <dgm:t>
        <a:bodyPr/>
        <a:lstStyle/>
        <a:p>
          <a:endParaRPr lang="en-US"/>
        </a:p>
      </dgm:t>
    </dgm:pt>
    <dgm:pt modelId="{50A4B037-0DD4-4765-BEEE-46C9B90C53F8}" type="sibTrans" cxnId="{8E69045F-07A4-40E0-84D7-BABC1E82B7CC}">
      <dgm:prSet/>
      <dgm:spPr/>
      <dgm:t>
        <a:bodyPr/>
        <a:lstStyle/>
        <a:p>
          <a:endParaRPr lang="en-US"/>
        </a:p>
      </dgm:t>
    </dgm:pt>
    <dgm:pt modelId="{502BC979-0D9E-4035-98BF-8076F37F75F9}" type="pres">
      <dgm:prSet presAssocID="{49710E70-8817-4050-8331-BC742F18E416}" presName="CompostProcess" presStyleCnt="0">
        <dgm:presLayoutVars>
          <dgm:dir/>
          <dgm:resizeHandles val="exact"/>
        </dgm:presLayoutVars>
      </dgm:prSet>
      <dgm:spPr/>
    </dgm:pt>
    <dgm:pt modelId="{72173F7C-3D7D-492F-ACF9-2D7FACFDFEA7}" type="pres">
      <dgm:prSet presAssocID="{49710E70-8817-4050-8331-BC742F18E416}" presName="arrow" presStyleLbl="bgShp" presStyleIdx="0" presStyleCnt="1"/>
      <dgm:spPr>
        <a:solidFill>
          <a:schemeClr val="accent4">
            <a:lumMod val="40000"/>
            <a:lumOff val="60000"/>
          </a:schemeClr>
        </a:solidFill>
      </dgm:spPr>
    </dgm:pt>
    <dgm:pt modelId="{DE3B28CB-37DE-46EC-B467-3FDA62E8CAB6}" type="pres">
      <dgm:prSet presAssocID="{49710E70-8817-4050-8331-BC742F18E416}" presName="linearProcess" presStyleCnt="0"/>
      <dgm:spPr/>
    </dgm:pt>
    <dgm:pt modelId="{F55930BC-DD88-49EE-A277-50EC820AEC83}" type="pres">
      <dgm:prSet presAssocID="{743470E9-1BF5-4ABF-B98B-F650E2355F25}" presName="textNode" presStyleLbl="node1" presStyleIdx="0" presStyleCnt="5">
        <dgm:presLayoutVars>
          <dgm:bulletEnabled val="1"/>
        </dgm:presLayoutVars>
      </dgm:prSet>
      <dgm:spPr/>
    </dgm:pt>
    <dgm:pt modelId="{DDB071AE-B979-46FF-A5D0-C89B5C766417}" type="pres">
      <dgm:prSet presAssocID="{BB303862-9553-4B14-9020-AB648BFA96A1}" presName="sibTrans" presStyleCnt="0"/>
      <dgm:spPr/>
    </dgm:pt>
    <dgm:pt modelId="{BE158530-9FAF-4F47-9487-7FD7C1BA8A93}" type="pres">
      <dgm:prSet presAssocID="{785C3A27-8E1E-40A7-90B3-91BCCF4D7A5D}" presName="textNode" presStyleLbl="node1" presStyleIdx="1" presStyleCnt="5">
        <dgm:presLayoutVars>
          <dgm:bulletEnabled val="1"/>
        </dgm:presLayoutVars>
      </dgm:prSet>
      <dgm:spPr/>
    </dgm:pt>
    <dgm:pt modelId="{35607BFA-44D4-4583-BAD5-A56F099A52CB}" type="pres">
      <dgm:prSet presAssocID="{3B4ED747-0635-49C2-BF83-15D22476C629}" presName="sibTrans" presStyleCnt="0"/>
      <dgm:spPr/>
    </dgm:pt>
    <dgm:pt modelId="{02A4984C-4A59-40EF-AE15-0EF09412D77D}" type="pres">
      <dgm:prSet presAssocID="{29663FE5-FB36-4A10-B48A-4F391D0DBA0A}" presName="textNode" presStyleLbl="node1" presStyleIdx="2" presStyleCnt="5">
        <dgm:presLayoutVars>
          <dgm:bulletEnabled val="1"/>
        </dgm:presLayoutVars>
      </dgm:prSet>
      <dgm:spPr/>
    </dgm:pt>
    <dgm:pt modelId="{F46CC12A-5503-410E-A52C-69B87241DF75}" type="pres">
      <dgm:prSet presAssocID="{D6FD9EBB-4EAC-4216-96D6-3932E663B9E3}" presName="sibTrans" presStyleCnt="0"/>
      <dgm:spPr/>
    </dgm:pt>
    <dgm:pt modelId="{4CA15518-D1B3-459B-B386-37D9195B0677}" type="pres">
      <dgm:prSet presAssocID="{8583939A-95DB-4791-8B15-43D3866DDBB8}" presName="textNode" presStyleLbl="node1" presStyleIdx="3" presStyleCnt="5">
        <dgm:presLayoutVars>
          <dgm:bulletEnabled val="1"/>
        </dgm:presLayoutVars>
      </dgm:prSet>
      <dgm:spPr/>
    </dgm:pt>
    <dgm:pt modelId="{A7F56611-A744-4F6E-98E8-DEE15CC04B62}" type="pres">
      <dgm:prSet presAssocID="{E42CF0C9-5C5D-4A66-9D33-8FEDC0F9EFD5}" presName="sibTrans" presStyleCnt="0"/>
      <dgm:spPr/>
    </dgm:pt>
    <dgm:pt modelId="{64CFF0D9-A084-41A1-8166-E95F6900CA95}" type="pres">
      <dgm:prSet presAssocID="{DA2AA952-0A4D-4DA7-827C-141F8CFEBD54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C17B804-7162-4F84-84CA-3AF8D5F2CB92}" srcId="{49710E70-8817-4050-8331-BC742F18E416}" destId="{29663FE5-FB36-4A10-B48A-4F391D0DBA0A}" srcOrd="2" destOrd="0" parTransId="{43D49A7C-BC7D-4466-A919-B429D2F50AC7}" sibTransId="{D6FD9EBB-4EAC-4216-96D6-3932E663B9E3}"/>
    <dgm:cxn modelId="{7259032E-8641-4A4E-8A1D-3522934954A5}" srcId="{49710E70-8817-4050-8331-BC742F18E416}" destId="{785C3A27-8E1E-40A7-90B3-91BCCF4D7A5D}" srcOrd="1" destOrd="0" parTransId="{CEAFBDDE-12F8-4310-ABC9-33E8FFCF0B30}" sibTransId="{3B4ED747-0635-49C2-BF83-15D22476C629}"/>
    <dgm:cxn modelId="{84ED153A-DFA0-443E-A6A8-C77EB1B0A6BE}" srcId="{49710E70-8817-4050-8331-BC742F18E416}" destId="{8583939A-95DB-4791-8B15-43D3866DDBB8}" srcOrd="3" destOrd="0" parTransId="{1AFB8789-FC31-4D03-917C-B8075FD6E736}" sibTransId="{E42CF0C9-5C5D-4A66-9D33-8FEDC0F9EFD5}"/>
    <dgm:cxn modelId="{8E69045F-07A4-40E0-84D7-BABC1E82B7CC}" srcId="{49710E70-8817-4050-8331-BC742F18E416}" destId="{DA2AA952-0A4D-4DA7-827C-141F8CFEBD54}" srcOrd="4" destOrd="0" parTransId="{2A222647-5EC1-4D31-A07C-39D9EE970597}" sibTransId="{50A4B037-0DD4-4765-BEEE-46C9B90C53F8}"/>
    <dgm:cxn modelId="{751EBA63-560E-4278-8E54-EF406B56B001}" type="presOf" srcId="{743470E9-1BF5-4ABF-B98B-F650E2355F25}" destId="{F55930BC-DD88-49EE-A277-50EC820AEC83}" srcOrd="0" destOrd="0" presId="urn:microsoft.com/office/officeart/2005/8/layout/hProcess9"/>
    <dgm:cxn modelId="{037E608A-3969-4BD5-BC15-DD356062CBDF}" type="presOf" srcId="{785C3A27-8E1E-40A7-90B3-91BCCF4D7A5D}" destId="{BE158530-9FAF-4F47-9487-7FD7C1BA8A93}" srcOrd="0" destOrd="0" presId="urn:microsoft.com/office/officeart/2005/8/layout/hProcess9"/>
    <dgm:cxn modelId="{1781ECA3-C5BC-44B6-9664-2EFCEF95E3A6}" type="presOf" srcId="{8583939A-95DB-4791-8B15-43D3866DDBB8}" destId="{4CA15518-D1B3-459B-B386-37D9195B0677}" srcOrd="0" destOrd="0" presId="urn:microsoft.com/office/officeart/2005/8/layout/hProcess9"/>
    <dgm:cxn modelId="{D05A22CE-04C4-4ED5-A9B6-88F37C0678DE}" type="presOf" srcId="{DA2AA952-0A4D-4DA7-827C-141F8CFEBD54}" destId="{64CFF0D9-A084-41A1-8166-E95F6900CA95}" srcOrd="0" destOrd="0" presId="urn:microsoft.com/office/officeart/2005/8/layout/hProcess9"/>
    <dgm:cxn modelId="{DDAB4EDA-1737-42C0-B81B-276655F75373}" type="presOf" srcId="{49710E70-8817-4050-8331-BC742F18E416}" destId="{502BC979-0D9E-4035-98BF-8076F37F75F9}" srcOrd="0" destOrd="0" presId="urn:microsoft.com/office/officeart/2005/8/layout/hProcess9"/>
    <dgm:cxn modelId="{EE0086E7-B1AB-41BB-87C5-9E2C01B13BB4}" srcId="{49710E70-8817-4050-8331-BC742F18E416}" destId="{743470E9-1BF5-4ABF-B98B-F650E2355F25}" srcOrd="0" destOrd="0" parTransId="{BF70090E-9889-442A-8AEF-F906A881C84C}" sibTransId="{BB303862-9553-4B14-9020-AB648BFA96A1}"/>
    <dgm:cxn modelId="{B1E52BEE-D136-4C99-A3BF-4021E8903770}" type="presOf" srcId="{29663FE5-FB36-4A10-B48A-4F391D0DBA0A}" destId="{02A4984C-4A59-40EF-AE15-0EF09412D77D}" srcOrd="0" destOrd="0" presId="urn:microsoft.com/office/officeart/2005/8/layout/hProcess9"/>
    <dgm:cxn modelId="{D24CF521-60C4-418C-B223-5DE9C73FD83D}" type="presParOf" srcId="{502BC979-0D9E-4035-98BF-8076F37F75F9}" destId="{72173F7C-3D7D-492F-ACF9-2D7FACFDFEA7}" srcOrd="0" destOrd="0" presId="urn:microsoft.com/office/officeart/2005/8/layout/hProcess9"/>
    <dgm:cxn modelId="{D126ADED-0462-4E33-9D98-0A35BF4306AA}" type="presParOf" srcId="{502BC979-0D9E-4035-98BF-8076F37F75F9}" destId="{DE3B28CB-37DE-46EC-B467-3FDA62E8CAB6}" srcOrd="1" destOrd="0" presId="urn:microsoft.com/office/officeart/2005/8/layout/hProcess9"/>
    <dgm:cxn modelId="{90738E1F-94DD-4DAA-BC18-51866B39C190}" type="presParOf" srcId="{DE3B28CB-37DE-46EC-B467-3FDA62E8CAB6}" destId="{F55930BC-DD88-49EE-A277-50EC820AEC83}" srcOrd="0" destOrd="0" presId="urn:microsoft.com/office/officeart/2005/8/layout/hProcess9"/>
    <dgm:cxn modelId="{CFBA669A-FF26-462C-BE74-8B6B60213097}" type="presParOf" srcId="{DE3B28CB-37DE-46EC-B467-3FDA62E8CAB6}" destId="{DDB071AE-B979-46FF-A5D0-C89B5C766417}" srcOrd="1" destOrd="0" presId="urn:microsoft.com/office/officeart/2005/8/layout/hProcess9"/>
    <dgm:cxn modelId="{0D7B73D4-A0AD-404F-BFD9-B97B6CAD6CB5}" type="presParOf" srcId="{DE3B28CB-37DE-46EC-B467-3FDA62E8CAB6}" destId="{BE158530-9FAF-4F47-9487-7FD7C1BA8A93}" srcOrd="2" destOrd="0" presId="urn:microsoft.com/office/officeart/2005/8/layout/hProcess9"/>
    <dgm:cxn modelId="{0DE17E7F-7122-4DD8-83FF-759AE338AE49}" type="presParOf" srcId="{DE3B28CB-37DE-46EC-B467-3FDA62E8CAB6}" destId="{35607BFA-44D4-4583-BAD5-A56F099A52CB}" srcOrd="3" destOrd="0" presId="urn:microsoft.com/office/officeart/2005/8/layout/hProcess9"/>
    <dgm:cxn modelId="{815D9003-FE66-409A-982C-1774364046A2}" type="presParOf" srcId="{DE3B28CB-37DE-46EC-B467-3FDA62E8CAB6}" destId="{02A4984C-4A59-40EF-AE15-0EF09412D77D}" srcOrd="4" destOrd="0" presId="urn:microsoft.com/office/officeart/2005/8/layout/hProcess9"/>
    <dgm:cxn modelId="{B7339AF6-65D3-48B9-A8CB-DC6E26DF49E6}" type="presParOf" srcId="{DE3B28CB-37DE-46EC-B467-3FDA62E8CAB6}" destId="{F46CC12A-5503-410E-A52C-69B87241DF75}" srcOrd="5" destOrd="0" presId="urn:microsoft.com/office/officeart/2005/8/layout/hProcess9"/>
    <dgm:cxn modelId="{D7B879DF-0ECA-4CFB-98E4-2313745E64A6}" type="presParOf" srcId="{DE3B28CB-37DE-46EC-B467-3FDA62E8CAB6}" destId="{4CA15518-D1B3-459B-B386-37D9195B0677}" srcOrd="6" destOrd="0" presId="urn:microsoft.com/office/officeart/2005/8/layout/hProcess9"/>
    <dgm:cxn modelId="{6B330834-F85B-4C44-BBB6-2B36EA518DA3}" type="presParOf" srcId="{DE3B28CB-37DE-46EC-B467-3FDA62E8CAB6}" destId="{A7F56611-A744-4F6E-98E8-DEE15CC04B62}" srcOrd="7" destOrd="0" presId="urn:microsoft.com/office/officeart/2005/8/layout/hProcess9"/>
    <dgm:cxn modelId="{AB03C14E-90E5-43EB-AD0B-03CCB6A1D1BA}" type="presParOf" srcId="{DE3B28CB-37DE-46EC-B467-3FDA62E8CAB6}" destId="{64CFF0D9-A084-41A1-8166-E95F6900CA9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710E70-8817-4050-8331-BC742F18E416}" type="doc">
      <dgm:prSet loTypeId="urn:microsoft.com/office/officeart/2005/8/layout/hProcess9" loCatId="process" qsTypeId="urn:microsoft.com/office/officeart/2005/8/quickstyle/simple4" qsCatId="simple" csTypeId="urn:microsoft.com/office/officeart/2005/8/colors/colorful1" csCatId="colorful" phldr="1"/>
      <dgm:spPr/>
    </dgm:pt>
    <dgm:pt modelId="{743470E9-1BF5-4ABF-B98B-F650E2355F25}">
      <dgm:prSet phldrT="[Text]" custT="1"/>
      <dgm:spPr/>
      <dgm:t>
        <a:bodyPr/>
        <a:lstStyle/>
        <a:p>
          <a:r>
            <a:rPr lang="en-US" sz="1800"/>
            <a:t>Unique probe: Complementary to strand of interest</a:t>
          </a:r>
        </a:p>
      </dgm:t>
    </dgm:pt>
    <dgm:pt modelId="{BF70090E-9889-442A-8AEF-F906A881C84C}" type="parTrans" cxnId="{EE0086E7-B1AB-41BB-87C5-9E2C01B13BB4}">
      <dgm:prSet/>
      <dgm:spPr/>
      <dgm:t>
        <a:bodyPr/>
        <a:lstStyle/>
        <a:p>
          <a:endParaRPr lang="en-US"/>
        </a:p>
      </dgm:t>
    </dgm:pt>
    <dgm:pt modelId="{BB303862-9553-4B14-9020-AB648BFA96A1}" type="sibTrans" cxnId="{EE0086E7-B1AB-41BB-87C5-9E2C01B13BB4}">
      <dgm:prSet/>
      <dgm:spPr/>
      <dgm:t>
        <a:bodyPr/>
        <a:lstStyle/>
        <a:p>
          <a:endParaRPr lang="en-US"/>
        </a:p>
      </dgm:t>
    </dgm:pt>
    <dgm:pt modelId="{785C3A27-8E1E-40A7-90B3-91BCCF4D7A5D}">
      <dgm:prSet phldrT="[Text]" custT="1"/>
      <dgm:spPr/>
      <dgm:t>
        <a:bodyPr/>
        <a:lstStyle/>
        <a:p>
          <a:r>
            <a:rPr lang="en-US" sz="2000"/>
            <a:t>Plasma Preparation </a:t>
          </a:r>
        </a:p>
      </dgm:t>
    </dgm:pt>
    <dgm:pt modelId="{CEAFBDDE-12F8-4310-ABC9-33E8FFCF0B30}" type="parTrans" cxnId="{7259032E-8641-4A4E-8A1D-3522934954A5}">
      <dgm:prSet/>
      <dgm:spPr/>
      <dgm:t>
        <a:bodyPr/>
        <a:lstStyle/>
        <a:p>
          <a:endParaRPr lang="en-US"/>
        </a:p>
      </dgm:t>
    </dgm:pt>
    <dgm:pt modelId="{3B4ED747-0635-49C2-BF83-15D22476C629}" type="sibTrans" cxnId="{7259032E-8641-4A4E-8A1D-3522934954A5}">
      <dgm:prSet/>
      <dgm:spPr/>
      <dgm:t>
        <a:bodyPr/>
        <a:lstStyle/>
        <a:p>
          <a:endParaRPr lang="en-US"/>
        </a:p>
      </dgm:t>
    </dgm:pt>
    <dgm:pt modelId="{29663FE5-FB36-4A10-B48A-4F391D0DBA0A}">
      <dgm:prSet phldrT="[Text]" custT="1"/>
      <dgm:spPr/>
      <dgm:t>
        <a:bodyPr/>
        <a:lstStyle/>
        <a:p>
          <a:r>
            <a:rPr lang="en-US" sz="2000"/>
            <a:t>Probe Annealing</a:t>
          </a:r>
        </a:p>
      </dgm:t>
    </dgm:pt>
    <dgm:pt modelId="{43D49A7C-BC7D-4466-A919-B429D2F50AC7}" type="parTrans" cxnId="{EC17B804-7162-4F84-84CA-3AF8D5F2CB92}">
      <dgm:prSet/>
      <dgm:spPr/>
      <dgm:t>
        <a:bodyPr/>
        <a:lstStyle/>
        <a:p>
          <a:endParaRPr lang="en-US"/>
        </a:p>
      </dgm:t>
    </dgm:pt>
    <dgm:pt modelId="{D6FD9EBB-4EAC-4216-96D6-3932E663B9E3}" type="sibTrans" cxnId="{EC17B804-7162-4F84-84CA-3AF8D5F2CB92}">
      <dgm:prSet/>
      <dgm:spPr/>
      <dgm:t>
        <a:bodyPr/>
        <a:lstStyle/>
        <a:p>
          <a:endParaRPr lang="en-US"/>
        </a:p>
      </dgm:t>
    </dgm:pt>
    <dgm:pt modelId="{8583939A-95DB-4791-8B15-43D3866DDBB8}">
      <dgm:prSet phldrT="[Text]" custT="1"/>
      <dgm:spPr/>
      <dgm:t>
        <a:bodyPr/>
        <a:lstStyle/>
        <a:p>
          <a:r>
            <a:rPr lang="en-US" sz="1800"/>
            <a:t>Separation and detection: ion exchange HPLC and fluorescence</a:t>
          </a:r>
        </a:p>
      </dgm:t>
    </dgm:pt>
    <dgm:pt modelId="{1AFB8789-FC31-4D03-917C-B8075FD6E736}" type="parTrans" cxnId="{84ED153A-DFA0-443E-A6A8-C77EB1B0A6BE}">
      <dgm:prSet/>
      <dgm:spPr/>
      <dgm:t>
        <a:bodyPr/>
        <a:lstStyle/>
        <a:p>
          <a:endParaRPr lang="en-US"/>
        </a:p>
      </dgm:t>
    </dgm:pt>
    <dgm:pt modelId="{E42CF0C9-5C5D-4A66-9D33-8FEDC0F9EFD5}" type="sibTrans" cxnId="{84ED153A-DFA0-443E-A6A8-C77EB1B0A6BE}">
      <dgm:prSet/>
      <dgm:spPr/>
      <dgm:t>
        <a:bodyPr/>
        <a:lstStyle/>
        <a:p>
          <a:endParaRPr lang="en-US"/>
        </a:p>
      </dgm:t>
    </dgm:pt>
    <dgm:pt modelId="{DA2AA952-0A4D-4DA7-827C-141F8CFEBD54}">
      <dgm:prSet phldrT="[Text]" custT="1"/>
      <dgm:spPr/>
      <dgm:t>
        <a:bodyPr/>
        <a:lstStyle/>
        <a:p>
          <a:r>
            <a:rPr lang="en-US" sz="2000"/>
            <a:t>Sample Quantitation by Interpolation to Std Curve</a:t>
          </a:r>
        </a:p>
      </dgm:t>
    </dgm:pt>
    <dgm:pt modelId="{2A222647-5EC1-4D31-A07C-39D9EE970597}" type="parTrans" cxnId="{8E69045F-07A4-40E0-84D7-BABC1E82B7CC}">
      <dgm:prSet/>
      <dgm:spPr/>
      <dgm:t>
        <a:bodyPr/>
        <a:lstStyle/>
        <a:p>
          <a:endParaRPr lang="en-US"/>
        </a:p>
      </dgm:t>
    </dgm:pt>
    <dgm:pt modelId="{50A4B037-0DD4-4765-BEEE-46C9B90C53F8}" type="sibTrans" cxnId="{8E69045F-07A4-40E0-84D7-BABC1E82B7CC}">
      <dgm:prSet/>
      <dgm:spPr/>
      <dgm:t>
        <a:bodyPr/>
        <a:lstStyle/>
        <a:p>
          <a:endParaRPr lang="en-US"/>
        </a:p>
      </dgm:t>
    </dgm:pt>
    <dgm:pt modelId="{502BC979-0D9E-4035-98BF-8076F37F75F9}" type="pres">
      <dgm:prSet presAssocID="{49710E70-8817-4050-8331-BC742F18E416}" presName="CompostProcess" presStyleCnt="0">
        <dgm:presLayoutVars>
          <dgm:dir/>
          <dgm:resizeHandles val="exact"/>
        </dgm:presLayoutVars>
      </dgm:prSet>
      <dgm:spPr/>
    </dgm:pt>
    <dgm:pt modelId="{72173F7C-3D7D-492F-ACF9-2D7FACFDFEA7}" type="pres">
      <dgm:prSet presAssocID="{49710E70-8817-4050-8331-BC742F18E416}" presName="arrow" presStyleLbl="bgShp" presStyleIdx="0" presStyleCnt="1"/>
      <dgm:spPr>
        <a:solidFill>
          <a:schemeClr val="accent4">
            <a:lumMod val="40000"/>
            <a:lumOff val="60000"/>
          </a:schemeClr>
        </a:solidFill>
      </dgm:spPr>
    </dgm:pt>
    <dgm:pt modelId="{DE3B28CB-37DE-46EC-B467-3FDA62E8CAB6}" type="pres">
      <dgm:prSet presAssocID="{49710E70-8817-4050-8331-BC742F18E416}" presName="linearProcess" presStyleCnt="0"/>
      <dgm:spPr/>
    </dgm:pt>
    <dgm:pt modelId="{F55930BC-DD88-49EE-A277-50EC820AEC83}" type="pres">
      <dgm:prSet presAssocID="{743470E9-1BF5-4ABF-B98B-F650E2355F25}" presName="textNode" presStyleLbl="node1" presStyleIdx="0" presStyleCnt="5" custScaleX="109281">
        <dgm:presLayoutVars>
          <dgm:bulletEnabled val="1"/>
        </dgm:presLayoutVars>
      </dgm:prSet>
      <dgm:spPr/>
    </dgm:pt>
    <dgm:pt modelId="{DDB071AE-B979-46FF-A5D0-C89B5C766417}" type="pres">
      <dgm:prSet presAssocID="{BB303862-9553-4B14-9020-AB648BFA96A1}" presName="sibTrans" presStyleCnt="0"/>
      <dgm:spPr/>
    </dgm:pt>
    <dgm:pt modelId="{BE158530-9FAF-4F47-9487-7FD7C1BA8A93}" type="pres">
      <dgm:prSet presAssocID="{785C3A27-8E1E-40A7-90B3-91BCCF4D7A5D}" presName="textNode" presStyleLbl="node1" presStyleIdx="1" presStyleCnt="5">
        <dgm:presLayoutVars>
          <dgm:bulletEnabled val="1"/>
        </dgm:presLayoutVars>
      </dgm:prSet>
      <dgm:spPr/>
    </dgm:pt>
    <dgm:pt modelId="{35607BFA-44D4-4583-BAD5-A56F099A52CB}" type="pres">
      <dgm:prSet presAssocID="{3B4ED747-0635-49C2-BF83-15D22476C629}" presName="sibTrans" presStyleCnt="0"/>
      <dgm:spPr/>
    </dgm:pt>
    <dgm:pt modelId="{02A4984C-4A59-40EF-AE15-0EF09412D77D}" type="pres">
      <dgm:prSet presAssocID="{29663FE5-FB36-4A10-B48A-4F391D0DBA0A}" presName="textNode" presStyleLbl="node1" presStyleIdx="2" presStyleCnt="5">
        <dgm:presLayoutVars>
          <dgm:bulletEnabled val="1"/>
        </dgm:presLayoutVars>
      </dgm:prSet>
      <dgm:spPr/>
    </dgm:pt>
    <dgm:pt modelId="{F46CC12A-5503-410E-A52C-69B87241DF75}" type="pres">
      <dgm:prSet presAssocID="{D6FD9EBB-4EAC-4216-96D6-3932E663B9E3}" presName="sibTrans" presStyleCnt="0"/>
      <dgm:spPr/>
    </dgm:pt>
    <dgm:pt modelId="{4CA15518-D1B3-459B-B386-37D9195B0677}" type="pres">
      <dgm:prSet presAssocID="{8583939A-95DB-4791-8B15-43D3866DDBB8}" presName="textNode" presStyleLbl="node1" presStyleIdx="3" presStyleCnt="5">
        <dgm:presLayoutVars>
          <dgm:bulletEnabled val="1"/>
        </dgm:presLayoutVars>
      </dgm:prSet>
      <dgm:spPr/>
    </dgm:pt>
    <dgm:pt modelId="{A7F56611-A744-4F6E-98E8-DEE15CC04B62}" type="pres">
      <dgm:prSet presAssocID="{E42CF0C9-5C5D-4A66-9D33-8FEDC0F9EFD5}" presName="sibTrans" presStyleCnt="0"/>
      <dgm:spPr/>
    </dgm:pt>
    <dgm:pt modelId="{64CFF0D9-A084-41A1-8166-E95F6900CA95}" type="pres">
      <dgm:prSet presAssocID="{DA2AA952-0A4D-4DA7-827C-141F8CFEBD54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C17B804-7162-4F84-84CA-3AF8D5F2CB92}" srcId="{49710E70-8817-4050-8331-BC742F18E416}" destId="{29663FE5-FB36-4A10-B48A-4F391D0DBA0A}" srcOrd="2" destOrd="0" parTransId="{43D49A7C-BC7D-4466-A919-B429D2F50AC7}" sibTransId="{D6FD9EBB-4EAC-4216-96D6-3932E663B9E3}"/>
    <dgm:cxn modelId="{7259032E-8641-4A4E-8A1D-3522934954A5}" srcId="{49710E70-8817-4050-8331-BC742F18E416}" destId="{785C3A27-8E1E-40A7-90B3-91BCCF4D7A5D}" srcOrd="1" destOrd="0" parTransId="{CEAFBDDE-12F8-4310-ABC9-33E8FFCF0B30}" sibTransId="{3B4ED747-0635-49C2-BF83-15D22476C629}"/>
    <dgm:cxn modelId="{84ED153A-DFA0-443E-A6A8-C77EB1B0A6BE}" srcId="{49710E70-8817-4050-8331-BC742F18E416}" destId="{8583939A-95DB-4791-8B15-43D3866DDBB8}" srcOrd="3" destOrd="0" parTransId="{1AFB8789-FC31-4D03-917C-B8075FD6E736}" sibTransId="{E42CF0C9-5C5D-4A66-9D33-8FEDC0F9EFD5}"/>
    <dgm:cxn modelId="{8E69045F-07A4-40E0-84D7-BABC1E82B7CC}" srcId="{49710E70-8817-4050-8331-BC742F18E416}" destId="{DA2AA952-0A4D-4DA7-827C-141F8CFEBD54}" srcOrd="4" destOrd="0" parTransId="{2A222647-5EC1-4D31-A07C-39D9EE970597}" sibTransId="{50A4B037-0DD4-4765-BEEE-46C9B90C53F8}"/>
    <dgm:cxn modelId="{751EBA63-560E-4278-8E54-EF406B56B001}" type="presOf" srcId="{743470E9-1BF5-4ABF-B98B-F650E2355F25}" destId="{F55930BC-DD88-49EE-A277-50EC820AEC83}" srcOrd="0" destOrd="0" presId="urn:microsoft.com/office/officeart/2005/8/layout/hProcess9"/>
    <dgm:cxn modelId="{037E608A-3969-4BD5-BC15-DD356062CBDF}" type="presOf" srcId="{785C3A27-8E1E-40A7-90B3-91BCCF4D7A5D}" destId="{BE158530-9FAF-4F47-9487-7FD7C1BA8A93}" srcOrd="0" destOrd="0" presId="urn:microsoft.com/office/officeart/2005/8/layout/hProcess9"/>
    <dgm:cxn modelId="{1781ECA3-C5BC-44B6-9664-2EFCEF95E3A6}" type="presOf" srcId="{8583939A-95DB-4791-8B15-43D3866DDBB8}" destId="{4CA15518-D1B3-459B-B386-37D9195B0677}" srcOrd="0" destOrd="0" presId="urn:microsoft.com/office/officeart/2005/8/layout/hProcess9"/>
    <dgm:cxn modelId="{D05A22CE-04C4-4ED5-A9B6-88F37C0678DE}" type="presOf" srcId="{DA2AA952-0A4D-4DA7-827C-141F8CFEBD54}" destId="{64CFF0D9-A084-41A1-8166-E95F6900CA95}" srcOrd="0" destOrd="0" presId="urn:microsoft.com/office/officeart/2005/8/layout/hProcess9"/>
    <dgm:cxn modelId="{DDAB4EDA-1737-42C0-B81B-276655F75373}" type="presOf" srcId="{49710E70-8817-4050-8331-BC742F18E416}" destId="{502BC979-0D9E-4035-98BF-8076F37F75F9}" srcOrd="0" destOrd="0" presId="urn:microsoft.com/office/officeart/2005/8/layout/hProcess9"/>
    <dgm:cxn modelId="{EE0086E7-B1AB-41BB-87C5-9E2C01B13BB4}" srcId="{49710E70-8817-4050-8331-BC742F18E416}" destId="{743470E9-1BF5-4ABF-B98B-F650E2355F25}" srcOrd="0" destOrd="0" parTransId="{BF70090E-9889-442A-8AEF-F906A881C84C}" sibTransId="{BB303862-9553-4B14-9020-AB648BFA96A1}"/>
    <dgm:cxn modelId="{B1E52BEE-D136-4C99-A3BF-4021E8903770}" type="presOf" srcId="{29663FE5-FB36-4A10-B48A-4F391D0DBA0A}" destId="{02A4984C-4A59-40EF-AE15-0EF09412D77D}" srcOrd="0" destOrd="0" presId="urn:microsoft.com/office/officeart/2005/8/layout/hProcess9"/>
    <dgm:cxn modelId="{D24CF521-60C4-418C-B223-5DE9C73FD83D}" type="presParOf" srcId="{502BC979-0D9E-4035-98BF-8076F37F75F9}" destId="{72173F7C-3D7D-492F-ACF9-2D7FACFDFEA7}" srcOrd="0" destOrd="0" presId="urn:microsoft.com/office/officeart/2005/8/layout/hProcess9"/>
    <dgm:cxn modelId="{D126ADED-0462-4E33-9D98-0A35BF4306AA}" type="presParOf" srcId="{502BC979-0D9E-4035-98BF-8076F37F75F9}" destId="{DE3B28CB-37DE-46EC-B467-3FDA62E8CAB6}" srcOrd="1" destOrd="0" presId="urn:microsoft.com/office/officeart/2005/8/layout/hProcess9"/>
    <dgm:cxn modelId="{90738E1F-94DD-4DAA-BC18-51866B39C190}" type="presParOf" srcId="{DE3B28CB-37DE-46EC-B467-3FDA62E8CAB6}" destId="{F55930BC-DD88-49EE-A277-50EC820AEC83}" srcOrd="0" destOrd="0" presId="urn:microsoft.com/office/officeart/2005/8/layout/hProcess9"/>
    <dgm:cxn modelId="{CFBA669A-FF26-462C-BE74-8B6B60213097}" type="presParOf" srcId="{DE3B28CB-37DE-46EC-B467-3FDA62E8CAB6}" destId="{DDB071AE-B979-46FF-A5D0-C89B5C766417}" srcOrd="1" destOrd="0" presId="urn:microsoft.com/office/officeart/2005/8/layout/hProcess9"/>
    <dgm:cxn modelId="{0D7B73D4-A0AD-404F-BFD9-B97B6CAD6CB5}" type="presParOf" srcId="{DE3B28CB-37DE-46EC-B467-3FDA62E8CAB6}" destId="{BE158530-9FAF-4F47-9487-7FD7C1BA8A93}" srcOrd="2" destOrd="0" presId="urn:microsoft.com/office/officeart/2005/8/layout/hProcess9"/>
    <dgm:cxn modelId="{0DE17E7F-7122-4DD8-83FF-759AE338AE49}" type="presParOf" srcId="{DE3B28CB-37DE-46EC-B467-3FDA62E8CAB6}" destId="{35607BFA-44D4-4583-BAD5-A56F099A52CB}" srcOrd="3" destOrd="0" presId="urn:microsoft.com/office/officeart/2005/8/layout/hProcess9"/>
    <dgm:cxn modelId="{815D9003-FE66-409A-982C-1774364046A2}" type="presParOf" srcId="{DE3B28CB-37DE-46EC-B467-3FDA62E8CAB6}" destId="{02A4984C-4A59-40EF-AE15-0EF09412D77D}" srcOrd="4" destOrd="0" presId="urn:microsoft.com/office/officeart/2005/8/layout/hProcess9"/>
    <dgm:cxn modelId="{B7339AF6-65D3-48B9-A8CB-DC6E26DF49E6}" type="presParOf" srcId="{DE3B28CB-37DE-46EC-B467-3FDA62E8CAB6}" destId="{F46CC12A-5503-410E-A52C-69B87241DF75}" srcOrd="5" destOrd="0" presId="urn:microsoft.com/office/officeart/2005/8/layout/hProcess9"/>
    <dgm:cxn modelId="{D7B879DF-0ECA-4CFB-98E4-2313745E64A6}" type="presParOf" srcId="{DE3B28CB-37DE-46EC-B467-3FDA62E8CAB6}" destId="{4CA15518-D1B3-459B-B386-37D9195B0677}" srcOrd="6" destOrd="0" presId="urn:microsoft.com/office/officeart/2005/8/layout/hProcess9"/>
    <dgm:cxn modelId="{6B330834-F85B-4C44-BBB6-2B36EA518DA3}" type="presParOf" srcId="{DE3B28CB-37DE-46EC-B467-3FDA62E8CAB6}" destId="{A7F56611-A744-4F6E-98E8-DEE15CC04B62}" srcOrd="7" destOrd="0" presId="urn:microsoft.com/office/officeart/2005/8/layout/hProcess9"/>
    <dgm:cxn modelId="{AB03C14E-90E5-43EB-AD0B-03CCB6A1D1BA}" type="presParOf" srcId="{DE3B28CB-37DE-46EC-B467-3FDA62E8CAB6}" destId="{64CFF0D9-A084-41A1-8166-E95F6900CA9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710E70-8817-4050-8331-BC742F18E416}" type="doc">
      <dgm:prSet loTypeId="urn:microsoft.com/office/officeart/2005/8/layout/hProcess9" loCatId="process" qsTypeId="urn:microsoft.com/office/officeart/2005/8/quickstyle/simple4" qsCatId="simple" csTypeId="urn:microsoft.com/office/officeart/2005/8/colors/colorful1" csCatId="colorful" phldr="1"/>
      <dgm:spPr/>
    </dgm:pt>
    <dgm:pt modelId="{743470E9-1BF5-4ABF-B98B-F650E2355F25}">
      <dgm:prSet phldrT="[Text]" custT="1"/>
      <dgm:spPr/>
      <dgm:t>
        <a:bodyPr/>
        <a:lstStyle/>
        <a:p>
          <a:r>
            <a:rPr lang="en-US" sz="2000"/>
            <a:t>Internal Standard Addition and Oligo Extraction from Plasma</a:t>
          </a:r>
        </a:p>
      </dgm:t>
    </dgm:pt>
    <dgm:pt modelId="{BF70090E-9889-442A-8AEF-F906A881C84C}" type="parTrans" cxnId="{EE0086E7-B1AB-41BB-87C5-9E2C01B13BB4}">
      <dgm:prSet/>
      <dgm:spPr/>
      <dgm:t>
        <a:bodyPr/>
        <a:lstStyle/>
        <a:p>
          <a:endParaRPr lang="en-US"/>
        </a:p>
      </dgm:t>
    </dgm:pt>
    <dgm:pt modelId="{BB303862-9553-4B14-9020-AB648BFA96A1}" type="sibTrans" cxnId="{EE0086E7-B1AB-41BB-87C5-9E2C01B13BB4}">
      <dgm:prSet/>
      <dgm:spPr/>
      <dgm:t>
        <a:bodyPr/>
        <a:lstStyle/>
        <a:p>
          <a:endParaRPr lang="en-US"/>
        </a:p>
      </dgm:t>
    </dgm:pt>
    <dgm:pt modelId="{785C3A27-8E1E-40A7-90B3-91BCCF4D7A5D}">
      <dgm:prSet phldrT="[Text]" custT="1"/>
      <dgm:spPr/>
      <dgm:t>
        <a:bodyPr/>
        <a:lstStyle/>
        <a:p>
          <a:r>
            <a:rPr lang="en-US" sz="1800"/>
            <a:t>Evaporation and Reconstituted in LC-MS compatible solvents</a:t>
          </a:r>
        </a:p>
      </dgm:t>
    </dgm:pt>
    <dgm:pt modelId="{CEAFBDDE-12F8-4310-ABC9-33E8FFCF0B30}" type="parTrans" cxnId="{7259032E-8641-4A4E-8A1D-3522934954A5}">
      <dgm:prSet/>
      <dgm:spPr/>
      <dgm:t>
        <a:bodyPr/>
        <a:lstStyle/>
        <a:p>
          <a:endParaRPr lang="en-US"/>
        </a:p>
      </dgm:t>
    </dgm:pt>
    <dgm:pt modelId="{3B4ED747-0635-49C2-BF83-15D22476C629}" type="sibTrans" cxnId="{7259032E-8641-4A4E-8A1D-3522934954A5}">
      <dgm:prSet/>
      <dgm:spPr/>
      <dgm:t>
        <a:bodyPr/>
        <a:lstStyle/>
        <a:p>
          <a:endParaRPr lang="en-US"/>
        </a:p>
      </dgm:t>
    </dgm:pt>
    <dgm:pt modelId="{29663FE5-FB36-4A10-B48A-4F391D0DBA0A}">
      <dgm:prSet phldrT="[Text]" custT="1"/>
      <dgm:spPr/>
      <dgm:t>
        <a:bodyPr/>
        <a:lstStyle/>
        <a:p>
          <a:r>
            <a:rPr lang="en-US" sz="2000"/>
            <a:t>RPLC and HR MS Analysis</a:t>
          </a:r>
        </a:p>
      </dgm:t>
    </dgm:pt>
    <dgm:pt modelId="{43D49A7C-BC7D-4466-A919-B429D2F50AC7}" type="parTrans" cxnId="{EC17B804-7162-4F84-84CA-3AF8D5F2CB92}">
      <dgm:prSet/>
      <dgm:spPr/>
      <dgm:t>
        <a:bodyPr/>
        <a:lstStyle/>
        <a:p>
          <a:endParaRPr lang="en-US"/>
        </a:p>
      </dgm:t>
    </dgm:pt>
    <dgm:pt modelId="{D6FD9EBB-4EAC-4216-96D6-3932E663B9E3}" type="sibTrans" cxnId="{EC17B804-7162-4F84-84CA-3AF8D5F2CB92}">
      <dgm:prSet/>
      <dgm:spPr/>
      <dgm:t>
        <a:bodyPr/>
        <a:lstStyle/>
        <a:p>
          <a:endParaRPr lang="en-US"/>
        </a:p>
      </dgm:t>
    </dgm:pt>
    <dgm:pt modelId="{8583939A-95DB-4791-8B15-43D3866DDBB8}">
      <dgm:prSet phldrT="[Text]" custT="1"/>
      <dgm:spPr/>
      <dgm:t>
        <a:bodyPr/>
        <a:lstStyle/>
        <a:p>
          <a:r>
            <a:rPr lang="en-US" sz="2000"/>
            <a:t>Peak Detection</a:t>
          </a:r>
        </a:p>
      </dgm:t>
    </dgm:pt>
    <dgm:pt modelId="{1AFB8789-FC31-4D03-917C-B8075FD6E736}" type="parTrans" cxnId="{84ED153A-DFA0-443E-A6A8-C77EB1B0A6BE}">
      <dgm:prSet/>
      <dgm:spPr/>
      <dgm:t>
        <a:bodyPr/>
        <a:lstStyle/>
        <a:p>
          <a:endParaRPr lang="en-US"/>
        </a:p>
      </dgm:t>
    </dgm:pt>
    <dgm:pt modelId="{E42CF0C9-5C5D-4A66-9D33-8FEDC0F9EFD5}" type="sibTrans" cxnId="{84ED153A-DFA0-443E-A6A8-C77EB1B0A6BE}">
      <dgm:prSet/>
      <dgm:spPr/>
      <dgm:t>
        <a:bodyPr/>
        <a:lstStyle/>
        <a:p>
          <a:endParaRPr lang="en-US"/>
        </a:p>
      </dgm:t>
    </dgm:pt>
    <dgm:pt modelId="{DA2AA952-0A4D-4DA7-827C-141F8CFEBD54}">
      <dgm:prSet phldrT="[Text]" custT="1"/>
      <dgm:spPr/>
      <dgm:t>
        <a:bodyPr/>
        <a:lstStyle/>
        <a:p>
          <a:r>
            <a:rPr lang="en-US" sz="1800"/>
            <a:t>Sample Quantitation by Interpolation to Std Curve and IS normalization</a:t>
          </a:r>
        </a:p>
      </dgm:t>
    </dgm:pt>
    <dgm:pt modelId="{2A222647-5EC1-4D31-A07C-39D9EE970597}" type="parTrans" cxnId="{8E69045F-07A4-40E0-84D7-BABC1E82B7CC}">
      <dgm:prSet/>
      <dgm:spPr/>
      <dgm:t>
        <a:bodyPr/>
        <a:lstStyle/>
        <a:p>
          <a:endParaRPr lang="en-US"/>
        </a:p>
      </dgm:t>
    </dgm:pt>
    <dgm:pt modelId="{50A4B037-0DD4-4765-BEEE-46C9B90C53F8}" type="sibTrans" cxnId="{8E69045F-07A4-40E0-84D7-BABC1E82B7CC}">
      <dgm:prSet/>
      <dgm:spPr/>
      <dgm:t>
        <a:bodyPr/>
        <a:lstStyle/>
        <a:p>
          <a:endParaRPr lang="en-US"/>
        </a:p>
      </dgm:t>
    </dgm:pt>
    <dgm:pt modelId="{502BC979-0D9E-4035-98BF-8076F37F75F9}" type="pres">
      <dgm:prSet presAssocID="{49710E70-8817-4050-8331-BC742F18E416}" presName="CompostProcess" presStyleCnt="0">
        <dgm:presLayoutVars>
          <dgm:dir/>
          <dgm:resizeHandles val="exact"/>
        </dgm:presLayoutVars>
      </dgm:prSet>
      <dgm:spPr/>
    </dgm:pt>
    <dgm:pt modelId="{72173F7C-3D7D-492F-ACF9-2D7FACFDFEA7}" type="pres">
      <dgm:prSet presAssocID="{49710E70-8817-4050-8331-BC742F18E416}" presName="arrow" presStyleLbl="bgShp" presStyleIdx="0" presStyleCnt="1"/>
      <dgm:spPr>
        <a:solidFill>
          <a:schemeClr val="accent4">
            <a:lumMod val="40000"/>
            <a:lumOff val="60000"/>
          </a:schemeClr>
        </a:solidFill>
      </dgm:spPr>
    </dgm:pt>
    <dgm:pt modelId="{DE3B28CB-37DE-46EC-B467-3FDA62E8CAB6}" type="pres">
      <dgm:prSet presAssocID="{49710E70-8817-4050-8331-BC742F18E416}" presName="linearProcess" presStyleCnt="0"/>
      <dgm:spPr/>
    </dgm:pt>
    <dgm:pt modelId="{F55930BC-DD88-49EE-A277-50EC820AEC83}" type="pres">
      <dgm:prSet presAssocID="{743470E9-1BF5-4ABF-B98B-F650E2355F25}" presName="textNode" presStyleLbl="node1" presStyleIdx="0" presStyleCnt="5">
        <dgm:presLayoutVars>
          <dgm:bulletEnabled val="1"/>
        </dgm:presLayoutVars>
      </dgm:prSet>
      <dgm:spPr/>
    </dgm:pt>
    <dgm:pt modelId="{DDB071AE-B979-46FF-A5D0-C89B5C766417}" type="pres">
      <dgm:prSet presAssocID="{BB303862-9553-4B14-9020-AB648BFA96A1}" presName="sibTrans" presStyleCnt="0"/>
      <dgm:spPr/>
    </dgm:pt>
    <dgm:pt modelId="{BE158530-9FAF-4F47-9487-7FD7C1BA8A93}" type="pres">
      <dgm:prSet presAssocID="{785C3A27-8E1E-40A7-90B3-91BCCF4D7A5D}" presName="textNode" presStyleLbl="node1" presStyleIdx="1" presStyleCnt="5">
        <dgm:presLayoutVars>
          <dgm:bulletEnabled val="1"/>
        </dgm:presLayoutVars>
      </dgm:prSet>
      <dgm:spPr/>
    </dgm:pt>
    <dgm:pt modelId="{35607BFA-44D4-4583-BAD5-A56F099A52CB}" type="pres">
      <dgm:prSet presAssocID="{3B4ED747-0635-49C2-BF83-15D22476C629}" presName="sibTrans" presStyleCnt="0"/>
      <dgm:spPr/>
    </dgm:pt>
    <dgm:pt modelId="{02A4984C-4A59-40EF-AE15-0EF09412D77D}" type="pres">
      <dgm:prSet presAssocID="{29663FE5-FB36-4A10-B48A-4F391D0DBA0A}" presName="textNode" presStyleLbl="node1" presStyleIdx="2" presStyleCnt="5">
        <dgm:presLayoutVars>
          <dgm:bulletEnabled val="1"/>
        </dgm:presLayoutVars>
      </dgm:prSet>
      <dgm:spPr/>
    </dgm:pt>
    <dgm:pt modelId="{F46CC12A-5503-410E-A52C-69B87241DF75}" type="pres">
      <dgm:prSet presAssocID="{D6FD9EBB-4EAC-4216-96D6-3932E663B9E3}" presName="sibTrans" presStyleCnt="0"/>
      <dgm:spPr/>
    </dgm:pt>
    <dgm:pt modelId="{4CA15518-D1B3-459B-B386-37D9195B0677}" type="pres">
      <dgm:prSet presAssocID="{8583939A-95DB-4791-8B15-43D3866DDBB8}" presName="textNode" presStyleLbl="node1" presStyleIdx="3" presStyleCnt="5">
        <dgm:presLayoutVars>
          <dgm:bulletEnabled val="1"/>
        </dgm:presLayoutVars>
      </dgm:prSet>
      <dgm:spPr/>
    </dgm:pt>
    <dgm:pt modelId="{A7F56611-A744-4F6E-98E8-DEE15CC04B62}" type="pres">
      <dgm:prSet presAssocID="{E42CF0C9-5C5D-4A66-9D33-8FEDC0F9EFD5}" presName="sibTrans" presStyleCnt="0"/>
      <dgm:spPr/>
    </dgm:pt>
    <dgm:pt modelId="{64CFF0D9-A084-41A1-8166-E95F6900CA95}" type="pres">
      <dgm:prSet presAssocID="{DA2AA952-0A4D-4DA7-827C-141F8CFEBD54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C17B804-7162-4F84-84CA-3AF8D5F2CB92}" srcId="{49710E70-8817-4050-8331-BC742F18E416}" destId="{29663FE5-FB36-4A10-B48A-4F391D0DBA0A}" srcOrd="2" destOrd="0" parTransId="{43D49A7C-BC7D-4466-A919-B429D2F50AC7}" sibTransId="{D6FD9EBB-4EAC-4216-96D6-3932E663B9E3}"/>
    <dgm:cxn modelId="{7259032E-8641-4A4E-8A1D-3522934954A5}" srcId="{49710E70-8817-4050-8331-BC742F18E416}" destId="{785C3A27-8E1E-40A7-90B3-91BCCF4D7A5D}" srcOrd="1" destOrd="0" parTransId="{CEAFBDDE-12F8-4310-ABC9-33E8FFCF0B30}" sibTransId="{3B4ED747-0635-49C2-BF83-15D22476C629}"/>
    <dgm:cxn modelId="{84ED153A-DFA0-443E-A6A8-C77EB1B0A6BE}" srcId="{49710E70-8817-4050-8331-BC742F18E416}" destId="{8583939A-95DB-4791-8B15-43D3866DDBB8}" srcOrd="3" destOrd="0" parTransId="{1AFB8789-FC31-4D03-917C-B8075FD6E736}" sibTransId="{E42CF0C9-5C5D-4A66-9D33-8FEDC0F9EFD5}"/>
    <dgm:cxn modelId="{8E69045F-07A4-40E0-84D7-BABC1E82B7CC}" srcId="{49710E70-8817-4050-8331-BC742F18E416}" destId="{DA2AA952-0A4D-4DA7-827C-141F8CFEBD54}" srcOrd="4" destOrd="0" parTransId="{2A222647-5EC1-4D31-A07C-39D9EE970597}" sibTransId="{50A4B037-0DD4-4765-BEEE-46C9B90C53F8}"/>
    <dgm:cxn modelId="{751EBA63-560E-4278-8E54-EF406B56B001}" type="presOf" srcId="{743470E9-1BF5-4ABF-B98B-F650E2355F25}" destId="{F55930BC-DD88-49EE-A277-50EC820AEC83}" srcOrd="0" destOrd="0" presId="urn:microsoft.com/office/officeart/2005/8/layout/hProcess9"/>
    <dgm:cxn modelId="{037E608A-3969-4BD5-BC15-DD356062CBDF}" type="presOf" srcId="{785C3A27-8E1E-40A7-90B3-91BCCF4D7A5D}" destId="{BE158530-9FAF-4F47-9487-7FD7C1BA8A93}" srcOrd="0" destOrd="0" presId="urn:microsoft.com/office/officeart/2005/8/layout/hProcess9"/>
    <dgm:cxn modelId="{1781ECA3-C5BC-44B6-9664-2EFCEF95E3A6}" type="presOf" srcId="{8583939A-95DB-4791-8B15-43D3866DDBB8}" destId="{4CA15518-D1B3-459B-B386-37D9195B0677}" srcOrd="0" destOrd="0" presId="urn:microsoft.com/office/officeart/2005/8/layout/hProcess9"/>
    <dgm:cxn modelId="{D05A22CE-04C4-4ED5-A9B6-88F37C0678DE}" type="presOf" srcId="{DA2AA952-0A4D-4DA7-827C-141F8CFEBD54}" destId="{64CFF0D9-A084-41A1-8166-E95F6900CA95}" srcOrd="0" destOrd="0" presId="urn:microsoft.com/office/officeart/2005/8/layout/hProcess9"/>
    <dgm:cxn modelId="{DDAB4EDA-1737-42C0-B81B-276655F75373}" type="presOf" srcId="{49710E70-8817-4050-8331-BC742F18E416}" destId="{502BC979-0D9E-4035-98BF-8076F37F75F9}" srcOrd="0" destOrd="0" presId="urn:microsoft.com/office/officeart/2005/8/layout/hProcess9"/>
    <dgm:cxn modelId="{EE0086E7-B1AB-41BB-87C5-9E2C01B13BB4}" srcId="{49710E70-8817-4050-8331-BC742F18E416}" destId="{743470E9-1BF5-4ABF-B98B-F650E2355F25}" srcOrd="0" destOrd="0" parTransId="{BF70090E-9889-442A-8AEF-F906A881C84C}" sibTransId="{BB303862-9553-4B14-9020-AB648BFA96A1}"/>
    <dgm:cxn modelId="{B1E52BEE-D136-4C99-A3BF-4021E8903770}" type="presOf" srcId="{29663FE5-FB36-4A10-B48A-4F391D0DBA0A}" destId="{02A4984C-4A59-40EF-AE15-0EF09412D77D}" srcOrd="0" destOrd="0" presId="urn:microsoft.com/office/officeart/2005/8/layout/hProcess9"/>
    <dgm:cxn modelId="{D24CF521-60C4-418C-B223-5DE9C73FD83D}" type="presParOf" srcId="{502BC979-0D9E-4035-98BF-8076F37F75F9}" destId="{72173F7C-3D7D-492F-ACF9-2D7FACFDFEA7}" srcOrd="0" destOrd="0" presId="urn:microsoft.com/office/officeart/2005/8/layout/hProcess9"/>
    <dgm:cxn modelId="{D126ADED-0462-4E33-9D98-0A35BF4306AA}" type="presParOf" srcId="{502BC979-0D9E-4035-98BF-8076F37F75F9}" destId="{DE3B28CB-37DE-46EC-B467-3FDA62E8CAB6}" srcOrd="1" destOrd="0" presId="urn:microsoft.com/office/officeart/2005/8/layout/hProcess9"/>
    <dgm:cxn modelId="{90738E1F-94DD-4DAA-BC18-51866B39C190}" type="presParOf" srcId="{DE3B28CB-37DE-46EC-B467-3FDA62E8CAB6}" destId="{F55930BC-DD88-49EE-A277-50EC820AEC83}" srcOrd="0" destOrd="0" presId="urn:microsoft.com/office/officeart/2005/8/layout/hProcess9"/>
    <dgm:cxn modelId="{CFBA669A-FF26-462C-BE74-8B6B60213097}" type="presParOf" srcId="{DE3B28CB-37DE-46EC-B467-3FDA62E8CAB6}" destId="{DDB071AE-B979-46FF-A5D0-C89B5C766417}" srcOrd="1" destOrd="0" presId="urn:microsoft.com/office/officeart/2005/8/layout/hProcess9"/>
    <dgm:cxn modelId="{0D7B73D4-A0AD-404F-BFD9-B97B6CAD6CB5}" type="presParOf" srcId="{DE3B28CB-37DE-46EC-B467-3FDA62E8CAB6}" destId="{BE158530-9FAF-4F47-9487-7FD7C1BA8A93}" srcOrd="2" destOrd="0" presId="urn:microsoft.com/office/officeart/2005/8/layout/hProcess9"/>
    <dgm:cxn modelId="{0DE17E7F-7122-4DD8-83FF-759AE338AE49}" type="presParOf" srcId="{DE3B28CB-37DE-46EC-B467-3FDA62E8CAB6}" destId="{35607BFA-44D4-4583-BAD5-A56F099A52CB}" srcOrd="3" destOrd="0" presId="urn:microsoft.com/office/officeart/2005/8/layout/hProcess9"/>
    <dgm:cxn modelId="{815D9003-FE66-409A-982C-1774364046A2}" type="presParOf" srcId="{DE3B28CB-37DE-46EC-B467-3FDA62E8CAB6}" destId="{02A4984C-4A59-40EF-AE15-0EF09412D77D}" srcOrd="4" destOrd="0" presId="urn:microsoft.com/office/officeart/2005/8/layout/hProcess9"/>
    <dgm:cxn modelId="{B7339AF6-65D3-48B9-A8CB-DC6E26DF49E6}" type="presParOf" srcId="{DE3B28CB-37DE-46EC-B467-3FDA62E8CAB6}" destId="{F46CC12A-5503-410E-A52C-69B87241DF75}" srcOrd="5" destOrd="0" presId="urn:microsoft.com/office/officeart/2005/8/layout/hProcess9"/>
    <dgm:cxn modelId="{D7B879DF-0ECA-4CFB-98E4-2313745E64A6}" type="presParOf" srcId="{DE3B28CB-37DE-46EC-B467-3FDA62E8CAB6}" destId="{4CA15518-D1B3-459B-B386-37D9195B0677}" srcOrd="6" destOrd="0" presId="urn:microsoft.com/office/officeart/2005/8/layout/hProcess9"/>
    <dgm:cxn modelId="{6B330834-F85B-4C44-BBB6-2B36EA518DA3}" type="presParOf" srcId="{DE3B28CB-37DE-46EC-B467-3FDA62E8CAB6}" destId="{A7F56611-A744-4F6E-98E8-DEE15CC04B62}" srcOrd="7" destOrd="0" presId="urn:microsoft.com/office/officeart/2005/8/layout/hProcess9"/>
    <dgm:cxn modelId="{AB03C14E-90E5-43EB-AD0B-03CCB6A1D1BA}" type="presParOf" srcId="{DE3B28CB-37DE-46EC-B467-3FDA62E8CAB6}" destId="{64CFF0D9-A084-41A1-8166-E95F6900CA9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3F2A3-BCE5-47C8-AEA5-64941B798041}">
      <dsp:nvSpPr>
        <dsp:cNvPr id="0" name=""/>
        <dsp:cNvSpPr/>
      </dsp:nvSpPr>
      <dsp:spPr>
        <a:xfrm>
          <a:off x="8384884" y="3037430"/>
          <a:ext cx="1438129" cy="499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92"/>
              </a:lnTo>
              <a:lnTo>
                <a:pt x="1438129" y="249592"/>
              </a:lnTo>
              <a:lnTo>
                <a:pt x="1438129" y="4991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0ACE30-FB36-424D-ACBC-FE2D99A5F499}">
      <dsp:nvSpPr>
        <dsp:cNvPr id="0" name=""/>
        <dsp:cNvSpPr/>
      </dsp:nvSpPr>
      <dsp:spPr>
        <a:xfrm>
          <a:off x="6946754" y="3037430"/>
          <a:ext cx="1438129" cy="499185"/>
        </a:xfrm>
        <a:custGeom>
          <a:avLst/>
          <a:gdLst/>
          <a:ahLst/>
          <a:cxnLst/>
          <a:rect l="0" t="0" r="0" b="0"/>
          <a:pathLst>
            <a:path>
              <a:moveTo>
                <a:pt x="1438129" y="0"/>
              </a:moveTo>
              <a:lnTo>
                <a:pt x="1438129" y="249592"/>
              </a:lnTo>
              <a:lnTo>
                <a:pt x="0" y="249592"/>
              </a:lnTo>
              <a:lnTo>
                <a:pt x="0" y="4991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DB36D-C320-476E-84AA-9E679065EB79}">
      <dsp:nvSpPr>
        <dsp:cNvPr id="0" name=""/>
        <dsp:cNvSpPr/>
      </dsp:nvSpPr>
      <dsp:spPr>
        <a:xfrm>
          <a:off x="5508625" y="1349708"/>
          <a:ext cx="2876259" cy="499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92"/>
              </a:lnTo>
              <a:lnTo>
                <a:pt x="2876259" y="249592"/>
              </a:lnTo>
              <a:lnTo>
                <a:pt x="2876259" y="4991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76C47-C66F-4596-898B-F3779C68F2B8}">
      <dsp:nvSpPr>
        <dsp:cNvPr id="0" name=""/>
        <dsp:cNvSpPr/>
      </dsp:nvSpPr>
      <dsp:spPr>
        <a:xfrm>
          <a:off x="2632365" y="3037430"/>
          <a:ext cx="1438129" cy="499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92"/>
              </a:lnTo>
              <a:lnTo>
                <a:pt x="1438129" y="249592"/>
              </a:lnTo>
              <a:lnTo>
                <a:pt x="1438129" y="4991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96919-FDE1-48E2-A407-FF209E6C0805}">
      <dsp:nvSpPr>
        <dsp:cNvPr id="0" name=""/>
        <dsp:cNvSpPr/>
      </dsp:nvSpPr>
      <dsp:spPr>
        <a:xfrm>
          <a:off x="1194235" y="3037430"/>
          <a:ext cx="1438129" cy="499185"/>
        </a:xfrm>
        <a:custGeom>
          <a:avLst/>
          <a:gdLst/>
          <a:ahLst/>
          <a:cxnLst/>
          <a:rect l="0" t="0" r="0" b="0"/>
          <a:pathLst>
            <a:path>
              <a:moveTo>
                <a:pt x="1438129" y="0"/>
              </a:moveTo>
              <a:lnTo>
                <a:pt x="1438129" y="249592"/>
              </a:lnTo>
              <a:lnTo>
                <a:pt x="0" y="249592"/>
              </a:lnTo>
              <a:lnTo>
                <a:pt x="0" y="4991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C5CD63-7BC6-46C3-9EBA-97667C402C4D}">
      <dsp:nvSpPr>
        <dsp:cNvPr id="0" name=""/>
        <dsp:cNvSpPr/>
      </dsp:nvSpPr>
      <dsp:spPr>
        <a:xfrm>
          <a:off x="2632365" y="1349708"/>
          <a:ext cx="2876259" cy="499185"/>
        </a:xfrm>
        <a:custGeom>
          <a:avLst/>
          <a:gdLst/>
          <a:ahLst/>
          <a:cxnLst/>
          <a:rect l="0" t="0" r="0" b="0"/>
          <a:pathLst>
            <a:path>
              <a:moveTo>
                <a:pt x="2876259" y="0"/>
              </a:moveTo>
              <a:lnTo>
                <a:pt x="2876259" y="249592"/>
              </a:lnTo>
              <a:lnTo>
                <a:pt x="0" y="249592"/>
              </a:lnTo>
              <a:lnTo>
                <a:pt x="0" y="4991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71392-2C6E-43D7-9D5A-DC39B2131AAD}">
      <dsp:nvSpPr>
        <dsp:cNvPr id="0" name=""/>
        <dsp:cNvSpPr/>
      </dsp:nvSpPr>
      <dsp:spPr>
        <a:xfrm>
          <a:off x="4320088" y="161171"/>
          <a:ext cx="2377073" cy="11885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Oligonucleotide Quantification</a:t>
          </a:r>
        </a:p>
      </dsp:txBody>
      <dsp:txXfrm>
        <a:off x="4320088" y="161171"/>
        <a:ext cx="2377073" cy="1188536"/>
      </dsp:txXfrm>
    </dsp:sp>
    <dsp:sp modelId="{0C58809A-E5E6-468D-83EA-C74237AEF38B}">
      <dsp:nvSpPr>
        <dsp:cNvPr id="0" name=""/>
        <dsp:cNvSpPr/>
      </dsp:nvSpPr>
      <dsp:spPr>
        <a:xfrm>
          <a:off x="1443828" y="1848894"/>
          <a:ext cx="2377073" cy="118853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Amplification</a:t>
          </a:r>
        </a:p>
      </dsp:txBody>
      <dsp:txXfrm>
        <a:off x="1443828" y="1848894"/>
        <a:ext cx="2377073" cy="1188536"/>
      </dsp:txXfrm>
    </dsp:sp>
    <dsp:sp modelId="{E8E3019F-EC56-4B55-8CD2-1E19267A0E50}">
      <dsp:nvSpPr>
        <dsp:cNvPr id="0" name=""/>
        <dsp:cNvSpPr/>
      </dsp:nvSpPr>
      <dsp:spPr>
        <a:xfrm>
          <a:off x="5698" y="3536616"/>
          <a:ext cx="2377073" cy="118853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qPCR/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RT-qPCR</a:t>
          </a:r>
        </a:p>
      </dsp:txBody>
      <dsp:txXfrm>
        <a:off x="5698" y="3536616"/>
        <a:ext cx="2377073" cy="1188536"/>
      </dsp:txXfrm>
    </dsp:sp>
    <dsp:sp modelId="{89B59470-0444-450D-B412-83C302A2CC01}">
      <dsp:nvSpPr>
        <dsp:cNvPr id="0" name=""/>
        <dsp:cNvSpPr/>
      </dsp:nvSpPr>
      <dsp:spPr>
        <a:xfrm>
          <a:off x="2881958" y="3536616"/>
          <a:ext cx="2377073" cy="118853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dPCR</a:t>
          </a:r>
          <a:r>
            <a:rPr lang="en-US" sz="2200" kern="1200"/>
            <a:t>/</a:t>
          </a:r>
          <a:r>
            <a:rPr lang="en-US" sz="2200" kern="1200" err="1"/>
            <a:t>ddPCR</a:t>
          </a:r>
          <a:r>
            <a:rPr lang="en-US" sz="2200" kern="1200"/>
            <a:t>/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RT-(d)</a:t>
          </a:r>
          <a:r>
            <a:rPr lang="en-US" sz="2200" kern="1200" err="1"/>
            <a:t>dPCR</a:t>
          </a:r>
          <a:endParaRPr lang="en-US" sz="2200" kern="1200"/>
        </a:p>
      </dsp:txBody>
      <dsp:txXfrm>
        <a:off x="2881958" y="3536616"/>
        <a:ext cx="2377073" cy="1188536"/>
      </dsp:txXfrm>
    </dsp:sp>
    <dsp:sp modelId="{DBAD4506-1119-483C-A331-8A747ED566EC}">
      <dsp:nvSpPr>
        <dsp:cNvPr id="0" name=""/>
        <dsp:cNvSpPr/>
      </dsp:nvSpPr>
      <dsp:spPr>
        <a:xfrm>
          <a:off x="7196347" y="1848894"/>
          <a:ext cx="2377073" cy="1188536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Separation</a:t>
          </a:r>
        </a:p>
      </dsp:txBody>
      <dsp:txXfrm>
        <a:off x="7196347" y="1848894"/>
        <a:ext cx="2377073" cy="1188536"/>
      </dsp:txXfrm>
    </dsp:sp>
    <dsp:sp modelId="{A62A2C6A-C6E0-4595-AFB9-12B71316FBB5}">
      <dsp:nvSpPr>
        <dsp:cNvPr id="0" name=""/>
        <dsp:cNvSpPr/>
      </dsp:nvSpPr>
      <dsp:spPr>
        <a:xfrm>
          <a:off x="5758217" y="3536616"/>
          <a:ext cx="2377073" cy="1188536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Chromatographic Fluorescence Detection</a:t>
          </a:r>
        </a:p>
      </dsp:txBody>
      <dsp:txXfrm>
        <a:off x="5758217" y="3536616"/>
        <a:ext cx="2377073" cy="1188536"/>
      </dsp:txXfrm>
    </dsp:sp>
    <dsp:sp modelId="{7F207CAA-7BDD-416D-B13D-926122CD9EA1}">
      <dsp:nvSpPr>
        <dsp:cNvPr id="0" name=""/>
        <dsp:cNvSpPr/>
      </dsp:nvSpPr>
      <dsp:spPr>
        <a:xfrm>
          <a:off x="8634477" y="3536616"/>
          <a:ext cx="2377073" cy="1188536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Liquid Chromatography-Mass Spectrometry</a:t>
          </a:r>
        </a:p>
      </dsp:txBody>
      <dsp:txXfrm>
        <a:off x="8634477" y="3536616"/>
        <a:ext cx="2377073" cy="1188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73F7C-3D7D-492F-ACF9-2D7FACFDFEA7}">
      <dsp:nvSpPr>
        <dsp:cNvPr id="0" name=""/>
        <dsp:cNvSpPr/>
      </dsp:nvSpPr>
      <dsp:spPr>
        <a:xfrm>
          <a:off x="781272" y="0"/>
          <a:ext cx="8854417" cy="4673321"/>
        </a:xfrm>
        <a:prstGeom prst="rightArrow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5930BC-DD88-49EE-A277-50EC820AEC83}">
      <dsp:nvSpPr>
        <dsp:cNvPr id="0" name=""/>
        <dsp:cNvSpPr/>
      </dsp:nvSpPr>
      <dsp:spPr>
        <a:xfrm>
          <a:off x="3051" y="1401996"/>
          <a:ext cx="1837210" cy="18693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Unique primer/probe set: Anti-CD19 CAR</a:t>
          </a:r>
        </a:p>
      </dsp:txBody>
      <dsp:txXfrm>
        <a:off x="92736" y="1491681"/>
        <a:ext cx="1657840" cy="1689958"/>
      </dsp:txXfrm>
    </dsp:sp>
    <dsp:sp modelId="{BE158530-9FAF-4F47-9487-7FD7C1BA8A93}">
      <dsp:nvSpPr>
        <dsp:cNvPr id="0" name=""/>
        <dsp:cNvSpPr/>
      </dsp:nvSpPr>
      <dsp:spPr>
        <a:xfrm>
          <a:off x="2146463" y="1401996"/>
          <a:ext cx="1837210" cy="18693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DNA Extraction from PBMC</a:t>
          </a:r>
        </a:p>
      </dsp:txBody>
      <dsp:txXfrm>
        <a:off x="2236148" y="1491681"/>
        <a:ext cx="1657840" cy="1689958"/>
      </dsp:txXfrm>
    </dsp:sp>
    <dsp:sp modelId="{02A4984C-4A59-40EF-AE15-0EF09412D77D}">
      <dsp:nvSpPr>
        <dsp:cNvPr id="0" name=""/>
        <dsp:cNvSpPr/>
      </dsp:nvSpPr>
      <dsp:spPr>
        <a:xfrm>
          <a:off x="4289875" y="1401996"/>
          <a:ext cx="1837210" cy="18693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 Amplification and Detection</a:t>
          </a:r>
        </a:p>
      </dsp:txBody>
      <dsp:txXfrm>
        <a:off x="4379560" y="1491681"/>
        <a:ext cx="1657840" cy="1689958"/>
      </dsp:txXfrm>
    </dsp:sp>
    <dsp:sp modelId="{4CA15518-D1B3-459B-B386-37D9195B0677}">
      <dsp:nvSpPr>
        <dsp:cNvPr id="0" name=""/>
        <dsp:cNvSpPr/>
      </dsp:nvSpPr>
      <dsp:spPr>
        <a:xfrm>
          <a:off x="6433287" y="1401996"/>
          <a:ext cx="1837210" cy="18693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cs typeface="Times New Roman" panose="02020603050405020304" pitchFamily="18" charset="0"/>
            </a:rPr>
            <a:t>Standards: </a:t>
          </a:r>
          <a:r>
            <a:rPr lang="en-US" sz="2000" kern="1200"/>
            <a:t>CAR-T DNA spiked pre-treatment patient DNA</a:t>
          </a:r>
          <a:r>
            <a:rPr lang="en-US" sz="2000" kern="1200">
              <a:cs typeface="Times New Roman" panose="02020603050405020304" pitchFamily="18" charset="0"/>
            </a:rPr>
            <a:t> </a:t>
          </a:r>
          <a:endParaRPr lang="en-US" sz="2000" kern="1200"/>
        </a:p>
      </dsp:txBody>
      <dsp:txXfrm>
        <a:off x="6522972" y="1491681"/>
        <a:ext cx="1657840" cy="1689958"/>
      </dsp:txXfrm>
    </dsp:sp>
    <dsp:sp modelId="{64CFF0D9-A084-41A1-8166-E95F6900CA95}">
      <dsp:nvSpPr>
        <dsp:cNvPr id="0" name=""/>
        <dsp:cNvSpPr/>
      </dsp:nvSpPr>
      <dsp:spPr>
        <a:xfrm>
          <a:off x="8576699" y="1401996"/>
          <a:ext cx="1837210" cy="18693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Sample Quantitation by Interpolation to Std Curve and unit conversion</a:t>
          </a:r>
        </a:p>
      </dsp:txBody>
      <dsp:txXfrm>
        <a:off x="8666384" y="1491681"/>
        <a:ext cx="1657840" cy="1689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73F7C-3D7D-492F-ACF9-2D7FACFDFEA7}">
      <dsp:nvSpPr>
        <dsp:cNvPr id="0" name=""/>
        <dsp:cNvSpPr/>
      </dsp:nvSpPr>
      <dsp:spPr>
        <a:xfrm>
          <a:off x="781272" y="0"/>
          <a:ext cx="8854417" cy="4673321"/>
        </a:xfrm>
        <a:prstGeom prst="rightArrow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5930BC-DD88-49EE-A277-50EC820AEC83}">
      <dsp:nvSpPr>
        <dsp:cNvPr id="0" name=""/>
        <dsp:cNvSpPr/>
      </dsp:nvSpPr>
      <dsp:spPr>
        <a:xfrm>
          <a:off x="5681" y="1401996"/>
          <a:ext cx="1974370" cy="18693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Unique probe: Complementary to strand of interest</a:t>
          </a:r>
        </a:p>
      </dsp:txBody>
      <dsp:txXfrm>
        <a:off x="96934" y="1493249"/>
        <a:ext cx="1791864" cy="1686822"/>
      </dsp:txXfrm>
    </dsp:sp>
    <dsp:sp modelId="{BE158530-9FAF-4F47-9487-7FD7C1BA8A93}">
      <dsp:nvSpPr>
        <dsp:cNvPr id="0" name=""/>
        <dsp:cNvSpPr/>
      </dsp:nvSpPr>
      <dsp:spPr>
        <a:xfrm>
          <a:off x="2281167" y="1401996"/>
          <a:ext cx="1806691" cy="18693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Plasma Preparation </a:t>
          </a:r>
        </a:p>
      </dsp:txBody>
      <dsp:txXfrm>
        <a:off x="2369362" y="1490191"/>
        <a:ext cx="1630301" cy="1692938"/>
      </dsp:txXfrm>
    </dsp:sp>
    <dsp:sp modelId="{02A4984C-4A59-40EF-AE15-0EF09412D77D}">
      <dsp:nvSpPr>
        <dsp:cNvPr id="0" name=""/>
        <dsp:cNvSpPr/>
      </dsp:nvSpPr>
      <dsp:spPr>
        <a:xfrm>
          <a:off x="4388974" y="1401996"/>
          <a:ext cx="1806691" cy="18693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Probe Annealing</a:t>
          </a:r>
        </a:p>
      </dsp:txBody>
      <dsp:txXfrm>
        <a:off x="4477169" y="1490191"/>
        <a:ext cx="1630301" cy="1692938"/>
      </dsp:txXfrm>
    </dsp:sp>
    <dsp:sp modelId="{4CA15518-D1B3-459B-B386-37D9195B0677}">
      <dsp:nvSpPr>
        <dsp:cNvPr id="0" name=""/>
        <dsp:cNvSpPr/>
      </dsp:nvSpPr>
      <dsp:spPr>
        <a:xfrm>
          <a:off x="6496781" y="1401996"/>
          <a:ext cx="1806691" cy="18693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Separation and detection: ion exchange HPLC and fluorescence</a:t>
          </a:r>
        </a:p>
      </dsp:txBody>
      <dsp:txXfrm>
        <a:off x="6584976" y="1490191"/>
        <a:ext cx="1630301" cy="1692938"/>
      </dsp:txXfrm>
    </dsp:sp>
    <dsp:sp modelId="{64CFF0D9-A084-41A1-8166-E95F6900CA95}">
      <dsp:nvSpPr>
        <dsp:cNvPr id="0" name=""/>
        <dsp:cNvSpPr/>
      </dsp:nvSpPr>
      <dsp:spPr>
        <a:xfrm>
          <a:off x="8604588" y="1401996"/>
          <a:ext cx="1806691" cy="18693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Sample Quantitation by Interpolation to Std Curve</a:t>
          </a:r>
        </a:p>
      </dsp:txBody>
      <dsp:txXfrm>
        <a:off x="8692783" y="1490191"/>
        <a:ext cx="1630301" cy="16929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73F7C-3D7D-492F-ACF9-2D7FACFDFEA7}">
      <dsp:nvSpPr>
        <dsp:cNvPr id="0" name=""/>
        <dsp:cNvSpPr/>
      </dsp:nvSpPr>
      <dsp:spPr>
        <a:xfrm>
          <a:off x="781272" y="0"/>
          <a:ext cx="8854417" cy="4673321"/>
        </a:xfrm>
        <a:prstGeom prst="rightArrow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5930BC-DD88-49EE-A277-50EC820AEC83}">
      <dsp:nvSpPr>
        <dsp:cNvPr id="0" name=""/>
        <dsp:cNvSpPr/>
      </dsp:nvSpPr>
      <dsp:spPr>
        <a:xfrm>
          <a:off x="3051" y="1401996"/>
          <a:ext cx="1837210" cy="18693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Internal Standard Addition and Oligo Extraction from Plasma</a:t>
          </a:r>
        </a:p>
      </dsp:txBody>
      <dsp:txXfrm>
        <a:off x="92736" y="1491681"/>
        <a:ext cx="1657840" cy="1689958"/>
      </dsp:txXfrm>
    </dsp:sp>
    <dsp:sp modelId="{BE158530-9FAF-4F47-9487-7FD7C1BA8A93}">
      <dsp:nvSpPr>
        <dsp:cNvPr id="0" name=""/>
        <dsp:cNvSpPr/>
      </dsp:nvSpPr>
      <dsp:spPr>
        <a:xfrm>
          <a:off x="2146463" y="1401996"/>
          <a:ext cx="1837210" cy="18693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Evaporation and Reconstituted in LC-MS compatible solvents</a:t>
          </a:r>
        </a:p>
      </dsp:txBody>
      <dsp:txXfrm>
        <a:off x="2236148" y="1491681"/>
        <a:ext cx="1657840" cy="1689958"/>
      </dsp:txXfrm>
    </dsp:sp>
    <dsp:sp modelId="{02A4984C-4A59-40EF-AE15-0EF09412D77D}">
      <dsp:nvSpPr>
        <dsp:cNvPr id="0" name=""/>
        <dsp:cNvSpPr/>
      </dsp:nvSpPr>
      <dsp:spPr>
        <a:xfrm>
          <a:off x="4289875" y="1401996"/>
          <a:ext cx="1837210" cy="18693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RPLC and HR MS Analysis</a:t>
          </a:r>
        </a:p>
      </dsp:txBody>
      <dsp:txXfrm>
        <a:off x="4379560" y="1491681"/>
        <a:ext cx="1657840" cy="1689958"/>
      </dsp:txXfrm>
    </dsp:sp>
    <dsp:sp modelId="{4CA15518-D1B3-459B-B386-37D9195B0677}">
      <dsp:nvSpPr>
        <dsp:cNvPr id="0" name=""/>
        <dsp:cNvSpPr/>
      </dsp:nvSpPr>
      <dsp:spPr>
        <a:xfrm>
          <a:off x="6433287" y="1401996"/>
          <a:ext cx="1837210" cy="18693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Peak Detection</a:t>
          </a:r>
        </a:p>
      </dsp:txBody>
      <dsp:txXfrm>
        <a:off x="6522972" y="1491681"/>
        <a:ext cx="1657840" cy="1689958"/>
      </dsp:txXfrm>
    </dsp:sp>
    <dsp:sp modelId="{64CFF0D9-A084-41A1-8166-E95F6900CA95}">
      <dsp:nvSpPr>
        <dsp:cNvPr id="0" name=""/>
        <dsp:cNvSpPr/>
      </dsp:nvSpPr>
      <dsp:spPr>
        <a:xfrm>
          <a:off x="8576699" y="1401996"/>
          <a:ext cx="1837210" cy="18693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Sample Quantitation by Interpolation to Std Curve and IS normalization</a:t>
          </a:r>
        </a:p>
      </dsp:txBody>
      <dsp:txXfrm>
        <a:off x="8666384" y="1491681"/>
        <a:ext cx="1657840" cy="1689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4747DA-0F42-4966-900D-0321751FB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AA5F2-8284-434A-936B-150365A849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D521CC-C916-4257-8237-3DC514817D8D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11091-F7B7-4E66-89D0-70F94AE225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56906-02BF-44A3-AA45-9F355B4A49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97962B7-869B-4603-A63A-075A9FF8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472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6DD9B90-515D-4569-8F34-2D0E3A43B8A5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0F43686-AB0F-4077-A24E-2F3CC27B9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68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6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23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06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35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37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5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93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80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87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38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3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22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47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23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61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76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8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80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56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29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12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9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70559">
              <a:defRPr/>
            </a:pPr>
            <a:fld id="{291B44D6-22F3-9B44-8C29-F95B217C3220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70559">
                <a:defRPr/>
              </a:pPr>
              <a:t>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534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6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48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4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1774">
              <a:defRPr/>
            </a:pPr>
            <a:fld id="{291B44D6-22F3-9B44-8C29-F95B217C3220}" type="slidenum">
              <a:rPr lang="en-US" sz="1300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</a:t>
            </a:fld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6252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71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08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B44D6-22F3-9B44-8C29-F95B217C32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38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30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9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9701BA1-D17E-465F-AFD5-2AE43AE8FA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8706" y="159385"/>
            <a:ext cx="11036885" cy="675005"/>
          </a:xfrm>
        </p:spPr>
        <p:txBody>
          <a:bodyPr lIns="0" anchor="ctr"/>
          <a:lstStyle>
            <a:lvl1pPr>
              <a:defRPr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Agenda Title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34D731E1-E35D-4AEA-A829-FA67409001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21024482"/>
              </p:ext>
            </p:extLst>
          </p:nvPr>
        </p:nvGraphicFramePr>
        <p:xfrm>
          <a:off x="740297" y="937895"/>
          <a:ext cx="11115294" cy="54086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10254">
                  <a:extLst>
                    <a:ext uri="{9D8B030D-6E8A-4147-A177-3AD203B41FA5}">
                      <a16:colId xmlns:a16="http://schemas.microsoft.com/office/drawing/2014/main" val="2019306321"/>
                    </a:ext>
                  </a:extLst>
                </a:gridCol>
                <a:gridCol w="10205040">
                  <a:extLst>
                    <a:ext uri="{9D8B030D-6E8A-4147-A177-3AD203B41FA5}">
                      <a16:colId xmlns:a16="http://schemas.microsoft.com/office/drawing/2014/main" val="3765295623"/>
                    </a:ext>
                  </a:extLst>
                </a:gridCol>
              </a:tblGrid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marT="18288" marB="0" anchor="b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/>
                        <a:t>Update items </a:t>
                      </a:r>
                      <a:r>
                        <a:rPr lang="en-US" sz="2200"/>
                        <a:t>and/or delete table rows as needed.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110222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2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332255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200"/>
                        <a:t>Agenda Item 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457930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894535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200"/>
                        <a:t>Agenda Item 5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038478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6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688498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0942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88234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F46B0-82C1-1855-D067-2E21197BAEB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6176" cy="6865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A83CA9-5EF0-8398-23AA-08DFA69C2E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825" y="2564780"/>
            <a:ext cx="2893196" cy="2319541"/>
          </a:xfrm>
        </p:spPr>
        <p:txBody>
          <a:bodyPr anchor="b"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C826A0-95D1-962E-022C-8DBE5F1D0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825" y="5126137"/>
            <a:ext cx="3269709" cy="133283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448801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 - Shann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7F17A-46F8-AD9B-76E1-11126B0CB9C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75" y="-9857"/>
            <a:ext cx="12206176" cy="68659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1EF451-57D8-7242-6E9E-CFE79E312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5075" y="213340"/>
            <a:ext cx="4087306" cy="2889114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9F5DE-AC5D-5277-F0AD-BA42FFBC4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5073" y="3180274"/>
            <a:ext cx="4087305" cy="114786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200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58520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 - Nanc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7F17A-46F8-AD9B-76E1-11126B0CB9C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75" y="-9857"/>
            <a:ext cx="12206176" cy="68659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1EF451-57D8-7242-6E9E-CFE79E312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95" y="213340"/>
            <a:ext cx="4087306" cy="2889114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9F5DE-AC5D-5277-F0AD-BA42FFBC4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493" y="3180274"/>
            <a:ext cx="4087305" cy="2097970"/>
          </a:xfrm>
        </p:spPr>
        <p:txBody>
          <a:bodyPr anchor="t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200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72388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 - Milt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7F17A-46F8-AD9B-76E1-11126B0CB9C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75" y="-9857"/>
            <a:ext cx="12206176" cy="68659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1EF451-57D8-7242-6E9E-CFE79E312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5075" y="213340"/>
            <a:ext cx="4087306" cy="2889114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9F5DE-AC5D-5277-F0AD-BA42FFBC4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5073" y="3180274"/>
            <a:ext cx="4087305" cy="114786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200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61891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5 - Milt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04CE3F-4C60-D5E6-1C84-1BAC227CAB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C207468-F9F2-4AFD-59AD-546272C85A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69" y="650722"/>
            <a:ext cx="4978403" cy="1754326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 Lorem ipsum dolor sit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iure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quasi id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doloribus</a:t>
            </a:r>
            <a:endParaRPr lang="en-US" sz="3600" b="1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A5431F-13A9-8E40-A281-3623F1F0FE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69" y="2618203"/>
            <a:ext cx="4978403" cy="43815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2000" b="1">
                <a:solidFill>
                  <a:schemeClr val="bg1"/>
                </a:solidFill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Document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7AD2648-DDB6-87BC-DE3E-359DEA804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868" y="3074237"/>
            <a:ext cx="4978403" cy="43815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Month, YYYY</a:t>
            </a:r>
          </a:p>
        </p:txBody>
      </p:sp>
    </p:spTree>
    <p:extLst>
      <p:ext uri="{BB962C8B-B14F-4D97-AF65-F5344CB8AC3E}">
        <p14:creationId xmlns:p14="http://schemas.microsoft.com/office/powerpoint/2010/main" val="16604512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5 - Nanc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2F946-E5F9-3CA7-F340-6B2516676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60C328A-5A0A-9961-8FDE-10793DD06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69" y="650722"/>
            <a:ext cx="4978403" cy="1754326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 Lorem ipsum dolor sit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iure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quasi id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doloribus</a:t>
            </a:r>
            <a:endParaRPr lang="en-US" sz="3600" b="1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5AFC83DD-DAC8-777E-F805-AB8D6225EB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69" y="2618203"/>
            <a:ext cx="4978403" cy="43815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2000" b="1">
                <a:solidFill>
                  <a:schemeClr val="bg1"/>
                </a:solidFill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Document Title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1A9C1C45-2AD6-7358-857E-CDB32348F7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868" y="3074237"/>
            <a:ext cx="4978403" cy="43815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Month, YYYY</a:t>
            </a:r>
          </a:p>
        </p:txBody>
      </p:sp>
    </p:spTree>
    <p:extLst>
      <p:ext uri="{BB962C8B-B14F-4D97-AF65-F5344CB8AC3E}">
        <p14:creationId xmlns:p14="http://schemas.microsoft.com/office/powerpoint/2010/main" val="264426777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5 - Shan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11969-B256-68DF-1267-8EF0BF7E1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930" y="0"/>
            <a:ext cx="12192000" cy="685800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9F16F69E-A6FB-FFA2-8DB7-AA8EB249CC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69" y="650722"/>
            <a:ext cx="4978403" cy="1754326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 Lorem ipsum dolor sit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iure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quasi id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doloribus</a:t>
            </a:r>
            <a:endParaRPr lang="en-US" sz="3600" b="1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A63042E9-3952-A29F-B121-22DF0EFA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69" y="2618203"/>
            <a:ext cx="4978403" cy="43815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2000" b="1">
                <a:solidFill>
                  <a:schemeClr val="bg1"/>
                </a:solidFill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Document Title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10046A64-E721-8C09-52CF-4D6EA33571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868" y="3074237"/>
            <a:ext cx="4978403" cy="43815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Month, YYYY</a:t>
            </a:r>
          </a:p>
        </p:txBody>
      </p:sp>
    </p:spTree>
    <p:extLst>
      <p:ext uri="{BB962C8B-B14F-4D97-AF65-F5344CB8AC3E}">
        <p14:creationId xmlns:p14="http://schemas.microsoft.com/office/powerpoint/2010/main" val="2126687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9701BA1-D17E-465F-AFD5-2AE43AE8FA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8706" y="159385"/>
            <a:ext cx="11036885" cy="675005"/>
          </a:xfrm>
        </p:spPr>
        <p:txBody>
          <a:bodyPr lIns="0" anchor="ctr"/>
          <a:lstStyle>
            <a:lvl1pPr>
              <a:defRPr b="1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Agenda Title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34D731E1-E35D-4AEA-A829-FA67409001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21024482"/>
              </p:ext>
            </p:extLst>
          </p:nvPr>
        </p:nvGraphicFramePr>
        <p:xfrm>
          <a:off x="740297" y="937895"/>
          <a:ext cx="11115294" cy="54086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10254">
                  <a:extLst>
                    <a:ext uri="{9D8B030D-6E8A-4147-A177-3AD203B41FA5}">
                      <a16:colId xmlns:a16="http://schemas.microsoft.com/office/drawing/2014/main" val="2019306321"/>
                    </a:ext>
                  </a:extLst>
                </a:gridCol>
                <a:gridCol w="10205040">
                  <a:extLst>
                    <a:ext uri="{9D8B030D-6E8A-4147-A177-3AD203B41FA5}">
                      <a16:colId xmlns:a16="http://schemas.microsoft.com/office/drawing/2014/main" val="3765295623"/>
                    </a:ext>
                  </a:extLst>
                </a:gridCol>
              </a:tblGrid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marT="18288" marB="0" anchor="b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/>
                        <a:t>Update items </a:t>
                      </a:r>
                      <a:r>
                        <a:rPr lang="en-US" sz="2200"/>
                        <a:t>and/or delete table rows as needed.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110222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2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332255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200"/>
                        <a:t>Agenda Item 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457930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894535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200"/>
                        <a:t>Agenda Item 5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038478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6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688498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0942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03833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FC297-CF2A-7867-9A71-757D54A1CA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EE99CF-6FFD-2EEF-B17F-6CAB06DFC2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979" y="1727423"/>
            <a:ext cx="7420100" cy="132971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CAD3AD-22DA-A366-583D-AEE7ED5FDF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979" y="3228833"/>
            <a:ext cx="7420100" cy="13297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405401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Gra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FC297-CF2A-7867-9A71-757D54A1CA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EE99CF-6FFD-2EEF-B17F-6CAB06DFC2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979" y="1727423"/>
            <a:ext cx="7420100" cy="132971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CAD3AD-22DA-A366-583D-AEE7ED5FDF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979" y="3228833"/>
            <a:ext cx="7420100" cy="13297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2463160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23A4-F55C-47EC-A6B9-2E863E95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168115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FC297-CF2A-7867-9A71-757D54A1CA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EE99CF-6FFD-2EEF-B17F-6CAB06DFC2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979" y="1727423"/>
            <a:ext cx="7420100" cy="132971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CAD3AD-22DA-A366-583D-AEE7ED5FDF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979" y="3228833"/>
            <a:ext cx="7420100" cy="13297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1134736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FC297-CF2A-7867-9A71-757D54A1CA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EE99CF-6FFD-2EEF-B17F-6CAB06DFC2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979" y="1727423"/>
            <a:ext cx="7420100" cy="132971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CAD3AD-22DA-A366-583D-AEE7ED5FDF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979" y="3228833"/>
            <a:ext cx="7420100" cy="13297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2988959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23A4-F55C-47EC-A6B9-2E863E95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78382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E05B-DA4F-5344-A82C-DDD61752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610D-6B0B-0142-9698-0BA67BEB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675"/>
            <a:ext cx="11017392" cy="4886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94398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E05B-DA4F-5344-A82C-DDD61752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610D-6B0B-0142-9698-0BA67BEB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5567"/>
            <a:ext cx="5257800" cy="379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B577B1-0A9C-FB4E-A51A-A04A3ED4C4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093023"/>
            <a:ext cx="5256212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6383A-3E4F-A347-9005-04025094F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9379" y="1093023"/>
            <a:ext cx="5256212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2FE4F92-3714-AE4B-8164-A4E1F3E7D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9379" y="2175567"/>
            <a:ext cx="5256212" cy="3793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3021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99573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D74A0F-656A-32E6-2D03-E3AD320DCD42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6734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094EFAA-BE69-184E-A3AA-C8BA4D895DDA}"/>
              </a:ext>
            </a:extLst>
          </p:cNvPr>
          <p:cNvSpPr txBox="1">
            <a:spLocks/>
          </p:cNvSpPr>
          <p:nvPr userDrawn="1"/>
        </p:nvSpPr>
        <p:spPr>
          <a:xfrm>
            <a:off x="823920" y="179705"/>
            <a:ext cx="1101852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F3C1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chemeClr val="tx1">
                    <a:lumMod val="50000"/>
                  </a:schemeClr>
                </a:solidFill>
              </a:rPr>
              <a:t>Acknowledgements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0E832-53E8-5E4F-A5CE-BB8209D7205F}"/>
              </a:ext>
            </a:extLst>
          </p:cNvPr>
          <p:cNvSpPr txBox="1"/>
          <p:nvPr userDrawn="1"/>
        </p:nvSpPr>
        <p:spPr>
          <a:xfrm>
            <a:off x="905395" y="1095690"/>
            <a:ext cx="2779207" cy="369332"/>
          </a:xfrm>
          <a:prstGeom prst="rect">
            <a:avLst/>
          </a:prstGeom>
          <a:noFill/>
        </p:spPr>
        <p:txBody>
          <a:bodyPr wrap="none" lIns="0" rIns="91440" rtlCol="0">
            <a:noAutofit/>
          </a:bodyPr>
          <a:lstStyle/>
          <a:p>
            <a:pPr algn="l">
              <a:spcAft>
                <a:spcPts val="1100"/>
              </a:spcAft>
            </a:pPr>
            <a:r>
              <a:rPr lang="en-US" b="1">
                <a:solidFill>
                  <a:schemeClr val="accent2"/>
                </a:solidFill>
              </a:rPr>
              <a:t>Intellia team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A0D87AC-3FD1-364B-929C-7109648CEA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3649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2A426266-2C0A-6246-BE05-614628B80A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4790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2266E29-F54E-B440-AF5F-879228C799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4518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AD87359-B857-344A-A298-14C9B616B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278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AD0B8A8-40C9-F444-A6CD-1D762CFC76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65430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4A83EB-A741-2F4D-8F1D-50582E5D8B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24513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6E50711D-E0A0-164B-9FB5-F4DA95B82C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829" y="4185881"/>
            <a:ext cx="5589638" cy="3683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Partnering team, if applicable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1E0B3-180F-5844-A622-526E1C05AAA9}"/>
              </a:ext>
            </a:extLst>
          </p:cNvPr>
          <p:cNvSpPr/>
          <p:nvPr userDrawn="1"/>
        </p:nvSpPr>
        <p:spPr>
          <a:xfrm>
            <a:off x="905396" y="1465022"/>
            <a:ext cx="10937044" cy="14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9515-D6FA-A548-A279-69338A89767D}"/>
              </a:ext>
            </a:extLst>
          </p:cNvPr>
          <p:cNvSpPr/>
          <p:nvPr userDrawn="1"/>
        </p:nvSpPr>
        <p:spPr>
          <a:xfrm>
            <a:off x="905396" y="4571463"/>
            <a:ext cx="10937044" cy="14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7158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29849-1D3E-F411-3495-52379D46DA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EF0E30-AFE0-87B1-6679-99458CB7266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3713" y="928556"/>
            <a:ext cx="6837919" cy="5065436"/>
          </a:xfrm>
        </p:spPr>
        <p:txBody>
          <a:bodyPr>
            <a:noAutofit/>
          </a:bodyPr>
          <a:lstStyle>
            <a:lvl1pPr indent="-182880">
              <a:lnSpc>
                <a:spcPts val="3100"/>
              </a:lnSpc>
              <a:defRPr sz="2000" b="0">
                <a:solidFill>
                  <a:schemeClr val="tx1"/>
                </a:solidFill>
              </a:defRPr>
            </a:lvl1pPr>
            <a:lvl2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2pPr>
            <a:lvl3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3pPr>
            <a:lvl4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4pPr>
            <a:lvl5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slide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46C9F6-3810-43C4-4AA4-4F6783866F2B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83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501CC0-8F4A-0215-1A0A-77D84840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2786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E05B-DA4F-5344-A82C-DDD61752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610D-6B0B-0142-9698-0BA67BEB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675"/>
            <a:ext cx="11017392" cy="4886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919748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alu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BF2CE2-34B0-7AB7-DCEA-E6A8A2CFA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740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ncluding Slide">
    <p:bg>
      <p:bgPr>
        <a:solidFill>
          <a:srgbClr val="D34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5D488-F192-134D-9DFC-B3840DF711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562" y="2502912"/>
            <a:ext cx="5000877" cy="18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7178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46F5B-D08F-B490-CD09-6C4CC2E6F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4FA93-EE79-EA02-E8B4-84D5EDC98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9DDFE-77A0-AE80-D032-32506ED2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9C252-ED99-2FAD-D18A-5CC6750A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813BB-161C-5A55-C68B-D31FD535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863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D9FE-A640-43F7-459A-719D8079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7F27-832C-B51C-1DC9-E493E22CA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076D-A901-C3F9-1668-CE85F0083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19CA6-2A63-51CA-FE1E-4727675D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7D422-D360-1F44-0A05-2B27004C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687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C837-5B69-CFAD-64C0-8C13C134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BA0CE-4775-EBE9-5701-D3128CC91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49F1D-BF15-81A9-6D08-23853D37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DEC41-DC84-CEBC-5693-BDF4FDC8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013D1-2266-9D99-E4E4-AE0DAD28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42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F04F-F68A-485F-3FE8-E915FCC8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EE5E-F1AC-93A9-7F4E-EA494A5BB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8667A-23A1-990F-4748-8965BE264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896A9-B038-4363-E957-6C1A1AB1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42490-E8BD-4FAF-623E-B14AABAD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DEE27-1A86-3A6B-123C-787CD207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14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7EE4-CBE2-25E1-9360-3364E246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34A3A-FE4C-366F-9C01-30BDD285A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11202-0322-A437-3686-970CBF151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ABF74-7C43-CD25-5C0F-CA0F00FF2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0724B-1EAA-EC43-CBA8-446DD32D1E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5DB8A-986B-04F3-BAFA-26367CB0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1FD6FC-B008-6948-86DC-3ED80311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B0D261-5151-E107-73C4-70E59792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1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F7EF-D2EB-6297-4236-47E3E43C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398D2-9D83-5C19-9C59-C7CD974C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BC3E6-B218-A5DC-AC82-95074694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46024-71F0-656A-045D-22FB3D94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191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35193-4174-8456-D7EB-1DFFBB8C4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66C1B-0106-190F-500C-3B05EF36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69C6-CEF4-5AB6-53A2-A707F1BA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87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F5B0-EC6A-C1C9-1331-F7BD0C40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AE913-88CC-4F18-E0C7-E4053129A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2996E-38A3-87C8-AD22-2E6AC63DD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75171-1500-5128-05EB-53212717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8098B-718B-BB40-6F91-C4A3B87D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1D6A-147A-DA5C-EE30-2488A631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9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E05B-DA4F-5344-A82C-DDD61752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610D-6B0B-0142-9698-0BA67BEB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5567"/>
            <a:ext cx="5257800" cy="379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B577B1-0A9C-FB4E-A51A-A04A3ED4C4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093023"/>
            <a:ext cx="5256212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6383A-3E4F-A347-9005-04025094F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9379" y="1093023"/>
            <a:ext cx="5256212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2FE4F92-3714-AE4B-8164-A4E1F3E7D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9379" y="2175567"/>
            <a:ext cx="5256212" cy="3793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02027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8C6A-84C7-06F6-7A89-AECDDAC6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BA021-FA7C-2795-D168-1055F8570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C0B7B-A416-9F07-AB21-8088ED94C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83D32-747E-5DBA-A923-0FA29E25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1B8C9-ED54-FD34-CC49-906FD5D4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2AC20-E3BD-CE34-AE8E-91FF3016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23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CD11-7D70-9A03-5B0D-7AE03C1E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B9914-D7A8-20DD-6FB4-F5A4D6A8A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04124-FFD0-2E77-28D8-8D39CC73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0A3A2-9E0D-972F-604F-983ADE8C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A1DB2-7CA9-F6D6-5327-B0182F91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684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C49D4-1B5C-6583-BE2F-1BF6308CD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6389C-CD98-D5AB-E9B2-0BB13EEEF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579FE-A478-26F5-0065-E71FF8D6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15C0E-D662-1C07-A203-0395652C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749F-998D-78E0-372D-E0C2ECD5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05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EE67D3-DBE1-4DD6-92AA-DECCEBDCF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9385"/>
            <a:ext cx="11017392" cy="675005"/>
          </a:xfrm>
        </p:spPr>
        <p:txBody>
          <a:bodyPr lIns="0" anchor="ctr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Agenda Title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CEC111E-C669-4197-9DA0-885B8E59A34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66494222"/>
              </p:ext>
            </p:extLst>
          </p:nvPr>
        </p:nvGraphicFramePr>
        <p:xfrm>
          <a:off x="740297" y="937895"/>
          <a:ext cx="11017392" cy="54086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02236">
                  <a:extLst>
                    <a:ext uri="{9D8B030D-6E8A-4147-A177-3AD203B41FA5}">
                      <a16:colId xmlns:a16="http://schemas.microsoft.com/office/drawing/2014/main" val="2019306321"/>
                    </a:ext>
                  </a:extLst>
                </a:gridCol>
                <a:gridCol w="10115156">
                  <a:extLst>
                    <a:ext uri="{9D8B030D-6E8A-4147-A177-3AD203B41FA5}">
                      <a16:colId xmlns:a16="http://schemas.microsoft.com/office/drawing/2014/main" val="3765295623"/>
                    </a:ext>
                  </a:extLst>
                </a:gridCol>
              </a:tblGrid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marT="18288" marB="0" anchor="b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/>
                        <a:t>Update items </a:t>
                      </a:r>
                      <a:r>
                        <a:rPr lang="en-US" sz="2200"/>
                        <a:t>and/or delete table rows as needed.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110222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2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332255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200"/>
                        <a:t>Agenda Item 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457930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894535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200"/>
                        <a:t>Agenda Item 5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038478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6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688498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0942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33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41A08975-CF82-D748-B4A5-027558FE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07" y="160055"/>
            <a:ext cx="10362693" cy="675005"/>
          </a:xfrm>
        </p:spPr>
        <p:txBody>
          <a:bodyPr lIns="0" rIns="9144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54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E05B-DA4F-5344-A82C-DDD61752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610D-6B0B-0142-9698-0BA67BEB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675"/>
            <a:ext cx="11017392" cy="4886046"/>
          </a:xfrm>
        </p:spPr>
        <p:txBody>
          <a:bodyPr lIns="0" r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151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E05B-DA4F-5344-A82C-DDD61752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610D-6B0B-0142-9698-0BA67BEB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5567"/>
            <a:ext cx="5257800" cy="3793154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B577B1-0A9C-FB4E-A51A-A04A3ED4C4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093023"/>
            <a:ext cx="5256212" cy="823912"/>
          </a:xfrm>
        </p:spPr>
        <p:txBody>
          <a:bodyPr lIns="0"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6383A-3E4F-A347-9005-04025094F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9379" y="1093023"/>
            <a:ext cx="5256212" cy="823912"/>
          </a:xfrm>
        </p:spPr>
        <p:txBody>
          <a:bodyPr lIns="0"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2FE4F92-3714-AE4B-8164-A4E1F3E7D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9379" y="2175567"/>
            <a:ext cx="5256212" cy="3793153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85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30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D74A0F-656A-32E6-2D03-E3AD320DCD42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30">
            <a:extLst>
              <a:ext uri="{FF2B5EF4-FFF2-40B4-BE49-F238E27FC236}">
                <a16:creationId xmlns:a16="http://schemas.microsoft.com/office/drawing/2014/main" id="{B1628E64-1AB3-F4C7-0AA5-FFD183CA9E24}"/>
              </a:ext>
            </a:extLst>
          </p:cNvPr>
          <p:cNvSpPr txBox="1"/>
          <p:nvPr userDrawn="1"/>
        </p:nvSpPr>
        <p:spPr>
          <a:xfrm>
            <a:off x="395727" y="6467829"/>
            <a:ext cx="1238925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>
                    <a:lumMod val="50000"/>
                  </a:schemeClr>
                </a:solidFill>
              </a:rPr>
              <a:t>|   RESTRICTED</a:t>
            </a:r>
          </a:p>
        </p:txBody>
      </p:sp>
    </p:spTree>
    <p:extLst>
      <p:ext uri="{BB962C8B-B14F-4D97-AF65-F5344CB8AC3E}">
        <p14:creationId xmlns:p14="http://schemas.microsoft.com/office/powerpoint/2010/main" val="25203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094EFAA-BE69-184E-A3AA-C8BA4D895DDA}"/>
              </a:ext>
            </a:extLst>
          </p:cNvPr>
          <p:cNvSpPr txBox="1">
            <a:spLocks/>
          </p:cNvSpPr>
          <p:nvPr userDrawn="1"/>
        </p:nvSpPr>
        <p:spPr>
          <a:xfrm>
            <a:off x="823920" y="179705"/>
            <a:ext cx="1101852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F3C1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chemeClr val="tx1">
                    <a:lumMod val="50000"/>
                  </a:schemeClr>
                </a:solidFill>
              </a:rPr>
              <a:t>Acknowledgements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344F8-2112-B94D-B090-51E99A66FA63}"/>
              </a:ext>
            </a:extLst>
          </p:cNvPr>
          <p:cNvSpPr txBox="1"/>
          <p:nvPr userDrawn="1"/>
        </p:nvSpPr>
        <p:spPr>
          <a:xfrm>
            <a:off x="905395" y="1095690"/>
            <a:ext cx="2779207" cy="369332"/>
          </a:xfrm>
          <a:prstGeom prst="rect">
            <a:avLst/>
          </a:prstGeom>
          <a:noFill/>
        </p:spPr>
        <p:txBody>
          <a:bodyPr wrap="none" lIns="0" rIns="91440" rtlCol="0">
            <a:noAutofit/>
          </a:bodyPr>
          <a:lstStyle/>
          <a:p>
            <a:pPr algn="l">
              <a:spcAft>
                <a:spcPts val="1100"/>
              </a:spcAft>
            </a:pPr>
            <a:r>
              <a:rPr lang="en-US" b="1">
                <a:solidFill>
                  <a:schemeClr val="accent2"/>
                </a:solidFill>
              </a:rPr>
              <a:t>Intellia team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6854060-6E2E-2118-E2C4-5604F017D2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3649" y="1706880"/>
            <a:ext cx="2794000" cy="2200329"/>
          </a:xfrm>
        </p:spPr>
        <p:txBody>
          <a:bodyPr lIns="0"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43AF2B1-77FA-8EFB-E781-D1F7DB525C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4790" y="1706880"/>
            <a:ext cx="2794000" cy="2200329"/>
          </a:xfrm>
        </p:spPr>
        <p:txBody>
          <a:bodyPr lIns="0"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612D9C0-4307-5947-9AE6-6B40D8E26A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4518" y="1706880"/>
            <a:ext cx="2794000" cy="2200329"/>
          </a:xfrm>
        </p:spPr>
        <p:txBody>
          <a:bodyPr lIns="0"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D8708F1-C5F5-30A2-4294-80D943277F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278" y="4796039"/>
            <a:ext cx="2794000" cy="1168400"/>
          </a:xfrm>
        </p:spPr>
        <p:txBody>
          <a:bodyPr lIns="0"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88DA19E-54EA-58FB-6B3C-34680A491A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65430" y="4796039"/>
            <a:ext cx="2794000" cy="1168400"/>
          </a:xfrm>
        </p:spPr>
        <p:txBody>
          <a:bodyPr lIns="0"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762BB68-0EA9-671D-CD75-22B7D61B57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24513" y="4796039"/>
            <a:ext cx="2794000" cy="1168400"/>
          </a:xfrm>
        </p:spPr>
        <p:txBody>
          <a:bodyPr lIns="0"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10496937-70C8-9F2B-F94C-56D8231BAA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829" y="4185881"/>
            <a:ext cx="5589638" cy="368300"/>
          </a:xfrm>
        </p:spPr>
        <p:txBody>
          <a:bodyPr lIns="0"/>
          <a:lstStyle>
            <a:lvl1pPr marL="0" indent="0"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Partnering team, if applicable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DA99CB-304C-43C6-1E44-24D1BB099283}"/>
              </a:ext>
            </a:extLst>
          </p:cNvPr>
          <p:cNvSpPr/>
          <p:nvPr userDrawn="1"/>
        </p:nvSpPr>
        <p:spPr>
          <a:xfrm>
            <a:off x="905396" y="1465022"/>
            <a:ext cx="10937044" cy="14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10AA40-CD90-91CC-3E62-1FEC0A1B62D7}"/>
              </a:ext>
            </a:extLst>
          </p:cNvPr>
          <p:cNvSpPr/>
          <p:nvPr userDrawn="1"/>
        </p:nvSpPr>
        <p:spPr>
          <a:xfrm>
            <a:off x="905396" y="4571463"/>
            <a:ext cx="10937044" cy="14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&amp; Gene Strip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3262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4DC9-0FF3-A1AB-DF82-9C4A68C00D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B9C3CF-3DF1-CC4F-845E-311CF2A3FB3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24300" y="954364"/>
            <a:ext cx="6858000" cy="4989236"/>
          </a:xfrm>
        </p:spPr>
        <p:txBody>
          <a:bodyPr>
            <a:noAutofit/>
          </a:bodyPr>
          <a:lstStyle>
            <a:lvl1pPr>
              <a:lnSpc>
                <a:spcPts val="3100"/>
              </a:lnSpc>
              <a:defRPr sz="2400" b="0">
                <a:solidFill>
                  <a:schemeClr val="tx1"/>
                </a:solidFill>
              </a:defRPr>
            </a:lvl1pPr>
            <a:lvl2pPr>
              <a:lnSpc>
                <a:spcPts val="31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ts val="3100"/>
              </a:lnSpc>
              <a:defRPr sz="1800">
                <a:solidFill>
                  <a:schemeClr val="tx1"/>
                </a:solidFill>
              </a:defRPr>
            </a:lvl3pPr>
            <a:lvl4pPr>
              <a:lnSpc>
                <a:spcPts val="31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310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slide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B887472-9A3B-ADEF-D9BF-249DF5D59876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63CE4603-843D-E5B7-7904-13C4F20140C5}"/>
              </a:ext>
            </a:extLst>
          </p:cNvPr>
          <p:cNvSpPr txBox="1"/>
          <p:nvPr userDrawn="1"/>
        </p:nvSpPr>
        <p:spPr>
          <a:xfrm>
            <a:off x="395727" y="6467829"/>
            <a:ext cx="1238925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/>
                </a:solidFill>
              </a:rPr>
              <a:t>|   RESTRICTED</a:t>
            </a:r>
          </a:p>
        </p:txBody>
      </p:sp>
    </p:spTree>
    <p:extLst>
      <p:ext uri="{BB962C8B-B14F-4D97-AF65-F5344CB8AC3E}">
        <p14:creationId xmlns:p14="http://schemas.microsoft.com/office/powerpoint/2010/main" val="287164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F46B0-82C1-1855-D067-2E21197BAEB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6176" cy="6865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A83CA9-5EF0-8398-23AA-08DFA69C2E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825" y="2564780"/>
            <a:ext cx="2893196" cy="2319541"/>
          </a:xfrm>
        </p:spPr>
        <p:txBody>
          <a:bodyPr anchor="b"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C826A0-95D1-962E-022C-8DBE5F1D0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825" y="5126137"/>
            <a:ext cx="3269709" cy="133283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6947586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 - Shann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7F17A-46F8-AD9B-76E1-11126B0CB9C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75" y="-9857"/>
            <a:ext cx="12206176" cy="68659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1EF451-57D8-7242-6E9E-CFE79E312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5075" y="213340"/>
            <a:ext cx="4087306" cy="2889114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9F5DE-AC5D-5277-F0AD-BA42FFBC4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5073" y="3180274"/>
            <a:ext cx="4087305" cy="114786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200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478005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 - Nanc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7F17A-46F8-AD9B-76E1-11126B0CB9C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75" y="-9857"/>
            <a:ext cx="12206176" cy="68659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1EF451-57D8-7242-6E9E-CFE79E312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95" y="213340"/>
            <a:ext cx="4087306" cy="2889114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9F5DE-AC5D-5277-F0AD-BA42FFBC4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493" y="3180274"/>
            <a:ext cx="4087305" cy="2097970"/>
          </a:xfrm>
        </p:spPr>
        <p:txBody>
          <a:bodyPr anchor="t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200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701097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 - Milt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7F17A-46F8-AD9B-76E1-11126B0CB9C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75" y="-9857"/>
            <a:ext cx="12206176" cy="68659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1EF451-57D8-7242-6E9E-CFE79E312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5075" y="213340"/>
            <a:ext cx="4087306" cy="2889114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9F5DE-AC5D-5277-F0AD-BA42FFBC4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5073" y="3180274"/>
            <a:ext cx="4087305" cy="114786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200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58214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5 - Milt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04CE3F-4C60-D5E6-1C84-1BAC227CAB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C207468-F9F2-4AFD-59AD-546272C85A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69" y="650722"/>
            <a:ext cx="4978403" cy="1754326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 Lorem ipsum dolor sit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iure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quasi id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doloribus</a:t>
            </a:r>
            <a:endParaRPr lang="en-US" sz="3600" b="1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A5431F-13A9-8E40-A281-3623F1F0FE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69" y="2618203"/>
            <a:ext cx="4978403" cy="43815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2000" b="1">
                <a:solidFill>
                  <a:schemeClr val="bg1"/>
                </a:solidFill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Document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7AD2648-DDB6-87BC-DE3E-359DEA8043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868" y="3074237"/>
            <a:ext cx="4978403" cy="43815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Month, YYYY</a:t>
            </a:r>
          </a:p>
        </p:txBody>
      </p:sp>
    </p:spTree>
    <p:extLst>
      <p:ext uri="{BB962C8B-B14F-4D97-AF65-F5344CB8AC3E}">
        <p14:creationId xmlns:p14="http://schemas.microsoft.com/office/powerpoint/2010/main" val="19150656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5 - Nanc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2F946-E5F9-3CA7-F340-6B2516676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60C328A-5A0A-9961-8FDE-10793DD06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69" y="650722"/>
            <a:ext cx="4978403" cy="1754326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 Lorem ipsum dolor sit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iure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quasi id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doloribus</a:t>
            </a:r>
            <a:endParaRPr lang="en-US" sz="3600" b="1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5AFC83DD-DAC8-777E-F805-AB8D6225EB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69" y="2618203"/>
            <a:ext cx="4978403" cy="43815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2000" b="1">
                <a:solidFill>
                  <a:schemeClr val="bg1"/>
                </a:solidFill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Document Title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1A9C1C45-2AD6-7358-857E-CDB32348F7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868" y="3074237"/>
            <a:ext cx="4978403" cy="43815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Month, YYYY</a:t>
            </a:r>
          </a:p>
        </p:txBody>
      </p:sp>
    </p:spTree>
    <p:extLst>
      <p:ext uri="{BB962C8B-B14F-4D97-AF65-F5344CB8AC3E}">
        <p14:creationId xmlns:p14="http://schemas.microsoft.com/office/powerpoint/2010/main" val="154622435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5 - Shan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11969-B256-68DF-1267-8EF0BF7E1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930" y="0"/>
            <a:ext cx="12192000" cy="685800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9F16F69E-A6FB-FFA2-8DB7-AA8EB249CC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69" y="650722"/>
            <a:ext cx="4978403" cy="1754326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 Lorem ipsum dolor sit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iure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quasi id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doloribus</a:t>
            </a:r>
            <a:endParaRPr lang="en-US" sz="3600" b="1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A63042E9-3952-A29F-B121-22DF0EFA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69" y="2618203"/>
            <a:ext cx="4978403" cy="43815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2000" b="1">
                <a:solidFill>
                  <a:schemeClr val="bg1"/>
                </a:solidFill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Document Title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10046A64-E721-8C09-52CF-4D6EA33571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868" y="3074237"/>
            <a:ext cx="4978403" cy="43815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Month, YYYY</a:t>
            </a:r>
          </a:p>
        </p:txBody>
      </p:sp>
    </p:spTree>
    <p:extLst>
      <p:ext uri="{BB962C8B-B14F-4D97-AF65-F5344CB8AC3E}">
        <p14:creationId xmlns:p14="http://schemas.microsoft.com/office/powerpoint/2010/main" val="126819867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9701BA1-D17E-465F-AFD5-2AE43AE8FA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298" y="159385"/>
            <a:ext cx="11115294" cy="675005"/>
          </a:xfrm>
        </p:spPr>
        <p:txBody>
          <a:bodyPr lIns="91440" anchor="ctr"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Agenda Title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34D731E1-E35D-4AEA-A829-FA67409001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21024482"/>
              </p:ext>
            </p:extLst>
          </p:nvPr>
        </p:nvGraphicFramePr>
        <p:xfrm>
          <a:off x="740297" y="937895"/>
          <a:ext cx="11115294" cy="54086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10254">
                  <a:extLst>
                    <a:ext uri="{9D8B030D-6E8A-4147-A177-3AD203B41FA5}">
                      <a16:colId xmlns:a16="http://schemas.microsoft.com/office/drawing/2014/main" val="2019306321"/>
                    </a:ext>
                  </a:extLst>
                </a:gridCol>
                <a:gridCol w="10205040">
                  <a:extLst>
                    <a:ext uri="{9D8B030D-6E8A-4147-A177-3AD203B41FA5}">
                      <a16:colId xmlns:a16="http://schemas.microsoft.com/office/drawing/2014/main" val="3765295623"/>
                    </a:ext>
                  </a:extLst>
                </a:gridCol>
              </a:tblGrid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marT="18288" marB="0" anchor="b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/>
                        <a:t>Update items </a:t>
                      </a:r>
                      <a:r>
                        <a:rPr lang="en-US" sz="2200"/>
                        <a:t>and/or delete table rows as needed.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110222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2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332255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200"/>
                        <a:t>Agenda Item 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457930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894535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200"/>
                        <a:t>Agenda Item 5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038478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6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688498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Agenda Item 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0942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92637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FC297-CF2A-7867-9A71-757D54A1CA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EE99CF-6FFD-2EEF-B17F-6CAB06DFC2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979" y="1727423"/>
            <a:ext cx="7420100" cy="132971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CAD3AD-22DA-A366-583D-AEE7ED5FDF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979" y="3228833"/>
            <a:ext cx="7420100" cy="13297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495514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D74A0F-656A-32E6-2D03-E3AD320DCD42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30">
            <a:extLst>
              <a:ext uri="{FF2B5EF4-FFF2-40B4-BE49-F238E27FC236}">
                <a16:creationId xmlns:a16="http://schemas.microsoft.com/office/drawing/2014/main" id="{F88AF18E-70C3-2966-0EFC-806F7FA93B82}"/>
              </a:ext>
            </a:extLst>
          </p:cNvPr>
          <p:cNvSpPr txBox="1"/>
          <p:nvPr userDrawn="1"/>
        </p:nvSpPr>
        <p:spPr>
          <a:xfrm>
            <a:off x="395727" y="6467829"/>
            <a:ext cx="177743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>
                    <a:lumMod val="50000"/>
                  </a:schemeClr>
                </a:solidFill>
              </a:rPr>
              <a:t>|   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130235662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Gra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FC297-CF2A-7867-9A71-757D54A1CA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EE99CF-6FFD-2EEF-B17F-6CAB06DFC2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979" y="1727423"/>
            <a:ext cx="7420100" cy="132971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CAD3AD-22DA-A366-583D-AEE7ED5FDF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979" y="3228833"/>
            <a:ext cx="7420100" cy="13297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3614110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FC297-CF2A-7867-9A71-757D54A1CA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EE99CF-6FFD-2EEF-B17F-6CAB06DFC2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979" y="1727423"/>
            <a:ext cx="7420100" cy="132971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defRPr sz="3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CAD3AD-22DA-A366-583D-AEE7ED5FDF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979" y="3228833"/>
            <a:ext cx="7420100" cy="13297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2121589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FC297-CF2A-7867-9A71-757D54A1CA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EE99CF-6FFD-2EEF-B17F-6CAB06DFC2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979" y="1727423"/>
            <a:ext cx="7420100" cy="132971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CAD3AD-22DA-A366-583D-AEE7ED5FDF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979" y="3228833"/>
            <a:ext cx="7420100" cy="13297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11624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23A4-F55C-47EC-A6B9-2E863E95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02665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E05B-DA4F-5344-A82C-DDD61752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610D-6B0B-0142-9698-0BA67BEB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675"/>
            <a:ext cx="11017392" cy="4886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433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E05B-DA4F-5344-A82C-DDD61752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610D-6B0B-0142-9698-0BA67BEB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5567"/>
            <a:ext cx="5257800" cy="379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B577B1-0A9C-FB4E-A51A-A04A3ED4C4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093023"/>
            <a:ext cx="5256212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6383A-3E4F-A347-9005-04025094F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9379" y="1093023"/>
            <a:ext cx="5256212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2FE4F92-3714-AE4B-8164-A4E1F3E7D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9379" y="2175567"/>
            <a:ext cx="5256212" cy="3793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13391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4318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D74A0F-656A-32E6-2D03-E3AD320DCD42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2712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094EFAA-BE69-184E-A3AA-C8BA4D895DDA}"/>
              </a:ext>
            </a:extLst>
          </p:cNvPr>
          <p:cNvSpPr txBox="1">
            <a:spLocks/>
          </p:cNvSpPr>
          <p:nvPr userDrawn="1"/>
        </p:nvSpPr>
        <p:spPr>
          <a:xfrm>
            <a:off x="823920" y="179705"/>
            <a:ext cx="1101852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F3C1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Acknowledgements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0E832-53E8-5E4F-A5CE-BB8209D7205F}"/>
              </a:ext>
            </a:extLst>
          </p:cNvPr>
          <p:cNvSpPr txBox="1"/>
          <p:nvPr userDrawn="1"/>
        </p:nvSpPr>
        <p:spPr>
          <a:xfrm>
            <a:off x="905395" y="1095690"/>
            <a:ext cx="2779207" cy="369332"/>
          </a:xfrm>
          <a:prstGeom prst="rect">
            <a:avLst/>
          </a:prstGeom>
          <a:noFill/>
        </p:spPr>
        <p:txBody>
          <a:bodyPr wrap="none" lIns="0" rIns="91440" rtlCol="0">
            <a:noAutofit/>
          </a:bodyPr>
          <a:lstStyle/>
          <a:p>
            <a:pPr algn="l">
              <a:spcAft>
                <a:spcPts val="1100"/>
              </a:spcAft>
            </a:pPr>
            <a:r>
              <a:rPr lang="en-US" b="1">
                <a:solidFill>
                  <a:schemeClr val="accent2"/>
                </a:solidFill>
              </a:rPr>
              <a:t> Intellia team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A0D87AC-3FD1-364B-929C-7109648CEA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3649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2A426266-2C0A-6246-BE05-614628B80A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4790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2266E29-F54E-B440-AF5F-879228C799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4518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AD87359-B857-344A-A298-14C9B616B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278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AD0B8A8-40C9-F444-A6CD-1D762CFC76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65430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4A83EB-A741-2F4D-8F1D-50582E5D8B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24513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6E50711D-E0A0-164B-9FB5-F4DA95B82C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829" y="4185881"/>
            <a:ext cx="5589638" cy="3683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Partnering team, if applicable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1E0B3-180F-5844-A622-526E1C05AAA9}"/>
              </a:ext>
            </a:extLst>
          </p:cNvPr>
          <p:cNvSpPr/>
          <p:nvPr userDrawn="1"/>
        </p:nvSpPr>
        <p:spPr>
          <a:xfrm>
            <a:off x="905396" y="1465022"/>
            <a:ext cx="10937044" cy="14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9515-D6FA-A548-A279-69338A89767D}"/>
              </a:ext>
            </a:extLst>
          </p:cNvPr>
          <p:cNvSpPr/>
          <p:nvPr userDrawn="1"/>
        </p:nvSpPr>
        <p:spPr>
          <a:xfrm>
            <a:off x="905396" y="4571463"/>
            <a:ext cx="10937044" cy="14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0169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29849-1D3E-F411-3495-52379D46DA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EF0E30-AFE0-87B1-6679-99458CB7266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3713" y="928556"/>
            <a:ext cx="6837919" cy="5065436"/>
          </a:xfrm>
        </p:spPr>
        <p:txBody>
          <a:bodyPr>
            <a:noAutofit/>
          </a:bodyPr>
          <a:lstStyle>
            <a:lvl1pPr indent="-182880">
              <a:lnSpc>
                <a:spcPts val="3100"/>
              </a:lnSpc>
              <a:defRPr sz="2000" b="0">
                <a:solidFill>
                  <a:schemeClr val="tx1"/>
                </a:solidFill>
              </a:defRPr>
            </a:lvl1pPr>
            <a:lvl2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2pPr>
            <a:lvl3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3pPr>
            <a:lvl4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4pPr>
            <a:lvl5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slide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46C9F6-3810-43C4-4AA4-4F6783866F2B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9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094EFAA-BE69-184E-A3AA-C8BA4D895DDA}"/>
              </a:ext>
            </a:extLst>
          </p:cNvPr>
          <p:cNvSpPr txBox="1">
            <a:spLocks/>
          </p:cNvSpPr>
          <p:nvPr userDrawn="1"/>
        </p:nvSpPr>
        <p:spPr>
          <a:xfrm>
            <a:off x="823920" y="179705"/>
            <a:ext cx="1101852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F3C1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chemeClr val="tx1">
                    <a:lumMod val="50000"/>
                  </a:schemeClr>
                </a:solidFill>
              </a:rPr>
              <a:t>Acknowledgements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0E832-53E8-5E4F-A5CE-BB8209D7205F}"/>
              </a:ext>
            </a:extLst>
          </p:cNvPr>
          <p:cNvSpPr txBox="1"/>
          <p:nvPr userDrawn="1"/>
        </p:nvSpPr>
        <p:spPr>
          <a:xfrm>
            <a:off x="905395" y="1095690"/>
            <a:ext cx="2779207" cy="369332"/>
          </a:xfrm>
          <a:prstGeom prst="rect">
            <a:avLst/>
          </a:prstGeom>
          <a:noFill/>
        </p:spPr>
        <p:txBody>
          <a:bodyPr wrap="none" lIns="0" rIns="91440" rtlCol="0">
            <a:noAutofit/>
          </a:bodyPr>
          <a:lstStyle/>
          <a:p>
            <a:pPr algn="l">
              <a:spcAft>
                <a:spcPts val="1100"/>
              </a:spcAft>
            </a:pPr>
            <a:r>
              <a:rPr lang="en-US" b="1">
                <a:solidFill>
                  <a:schemeClr val="accent2"/>
                </a:solidFill>
              </a:rPr>
              <a:t>Intellia team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A0D87AC-3FD1-364B-929C-7109648CEA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3649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2A426266-2C0A-6246-BE05-614628B80A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4790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2266E29-F54E-B440-AF5F-879228C799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4518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AD87359-B857-344A-A298-14C9B616B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278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AD0B8A8-40C9-F444-A6CD-1D762CFC76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65430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4A83EB-A741-2F4D-8F1D-50582E5D8B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24513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6E50711D-E0A0-164B-9FB5-F4DA95B82C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829" y="4185881"/>
            <a:ext cx="5589638" cy="3683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Partnering team, if applicable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1E0B3-180F-5844-A622-526E1C05AAA9}"/>
              </a:ext>
            </a:extLst>
          </p:cNvPr>
          <p:cNvSpPr/>
          <p:nvPr userDrawn="1"/>
        </p:nvSpPr>
        <p:spPr>
          <a:xfrm>
            <a:off x="905396" y="1465022"/>
            <a:ext cx="10937044" cy="14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9515-D6FA-A548-A279-69338A89767D}"/>
              </a:ext>
            </a:extLst>
          </p:cNvPr>
          <p:cNvSpPr/>
          <p:nvPr userDrawn="1"/>
        </p:nvSpPr>
        <p:spPr>
          <a:xfrm>
            <a:off x="905396" y="4571463"/>
            <a:ext cx="10937044" cy="14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9128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501CC0-8F4A-0215-1A0A-77D84840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9479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alu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BF2CE2-34B0-7AB7-DCEA-E6A8A2CFA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4321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ncluding Slide">
    <p:bg>
      <p:bgPr>
        <a:solidFill>
          <a:srgbClr val="D34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5D488-F192-134D-9DFC-B3840DF711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562" y="2502912"/>
            <a:ext cx="5000877" cy="18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2201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30201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319"/>
            <a:ext cx="5181600" cy="4953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319"/>
            <a:ext cx="5181600" cy="4953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854563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9701BA1-D17E-465F-AFD5-2AE43AE8FA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298" y="159385"/>
            <a:ext cx="11115294" cy="675005"/>
          </a:xfrm>
        </p:spPr>
        <p:txBody>
          <a:bodyPr lIns="91440" anchor="ctr"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Agenda Title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34D731E1-E35D-4AEA-A829-FA67409001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81787802"/>
              </p:ext>
            </p:extLst>
          </p:nvPr>
        </p:nvGraphicFramePr>
        <p:xfrm>
          <a:off x="740297" y="937895"/>
          <a:ext cx="11115294" cy="54086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10254">
                  <a:extLst>
                    <a:ext uri="{9D8B030D-6E8A-4147-A177-3AD203B41FA5}">
                      <a16:colId xmlns:a16="http://schemas.microsoft.com/office/drawing/2014/main" val="2019306321"/>
                    </a:ext>
                  </a:extLst>
                </a:gridCol>
                <a:gridCol w="10205040">
                  <a:extLst>
                    <a:ext uri="{9D8B030D-6E8A-4147-A177-3AD203B41FA5}">
                      <a16:colId xmlns:a16="http://schemas.microsoft.com/office/drawing/2014/main" val="3765295623"/>
                    </a:ext>
                  </a:extLst>
                </a:gridCol>
              </a:tblGrid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0" i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1</a:t>
                      </a:r>
                    </a:p>
                  </a:txBody>
                  <a:tcPr marT="18288" marB="0" anchor="b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>
                          <a:latin typeface="Avenir Next LT Pro" panose="020B0504020202020204" pitchFamily="34" charset="77"/>
                        </a:rPr>
                        <a:t>Update items and/or delete table rows as needed.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110222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0" i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2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>
                          <a:latin typeface="Avenir Next LT Pro" panose="020B0504020202020204" pitchFamily="34" charset="77"/>
                        </a:rPr>
                        <a:t>Agenda Item 2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332255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0" i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3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200" b="0" i="0">
                          <a:latin typeface="Avenir Next LT Pro" panose="020B0504020202020204" pitchFamily="34" charset="77"/>
                        </a:rPr>
                        <a:t>Agenda Item 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457930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0" i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4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>
                          <a:latin typeface="Avenir Next LT Pro" panose="020B0504020202020204" pitchFamily="34" charset="77"/>
                        </a:rPr>
                        <a:t>Agenda Item 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894535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0" i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5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200" b="0" i="0">
                          <a:latin typeface="Avenir Next LT Pro" panose="020B0504020202020204" pitchFamily="34" charset="77"/>
                        </a:rPr>
                        <a:t>Agenda Item 5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038478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0" i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6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>
                          <a:latin typeface="Avenir Next LT Pro" panose="020B0504020202020204" pitchFamily="34" charset="77"/>
                        </a:rPr>
                        <a:t>Agenda Item 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688498"/>
                  </a:ext>
                </a:extLst>
              </a:tr>
              <a:tr h="7578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5500" b="0" i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7</a:t>
                      </a:r>
                    </a:p>
                  </a:txBody>
                  <a:tcPr marT="18288" marB="0" anchor="b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>
                          <a:latin typeface="Avenir Next LT Pro" panose="020B0504020202020204" pitchFamily="34" charset="77"/>
                        </a:rPr>
                        <a:t>Agenda Item 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0942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86676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23A4-F55C-47EC-A6B9-2E863E95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217102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E05B-DA4F-5344-A82C-DDD61752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610D-6B0B-0142-9698-0BA67BEB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675"/>
            <a:ext cx="11017392" cy="4886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80334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E05B-DA4F-5344-A82C-DDD61752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610D-6B0B-0142-9698-0BA67BEB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5567"/>
            <a:ext cx="5257800" cy="379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B577B1-0A9C-FB4E-A51A-A04A3ED4C4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093023"/>
            <a:ext cx="5256212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6383A-3E4F-A347-9005-04025094F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9379" y="1093023"/>
            <a:ext cx="5256212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2FE4F92-3714-AE4B-8164-A4E1F3E7D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9379" y="2175567"/>
            <a:ext cx="5256212" cy="3793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278775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&amp; Gene Strip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152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29849-1D3E-F411-3495-52379D46DA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EF0E30-AFE0-87B1-6679-99458CB7266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3713" y="928556"/>
            <a:ext cx="6844015" cy="5065436"/>
          </a:xfrm>
        </p:spPr>
        <p:txBody>
          <a:bodyPr>
            <a:noAutofit/>
          </a:bodyPr>
          <a:lstStyle>
            <a:lvl1pPr indent="-182880">
              <a:lnSpc>
                <a:spcPts val="3100"/>
              </a:lnSpc>
              <a:defRPr sz="2000" b="0">
                <a:solidFill>
                  <a:schemeClr val="tx1"/>
                </a:solidFill>
              </a:defRPr>
            </a:lvl1pPr>
            <a:lvl2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2pPr>
            <a:lvl3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3pPr>
            <a:lvl4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4pPr>
            <a:lvl5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slide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46C9F6-3810-43C4-4AA4-4F6783866F2B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29858935-D17F-C368-17EC-0AA3FD5681E4}"/>
              </a:ext>
            </a:extLst>
          </p:cNvPr>
          <p:cNvSpPr txBox="1"/>
          <p:nvPr userDrawn="1"/>
        </p:nvSpPr>
        <p:spPr>
          <a:xfrm>
            <a:off x="395727" y="6467829"/>
            <a:ext cx="177743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/>
                </a:solidFill>
              </a:rPr>
              <a:t>|   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83331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D74A0F-656A-32E6-2D03-E3AD320DCD42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30">
            <a:extLst>
              <a:ext uri="{FF2B5EF4-FFF2-40B4-BE49-F238E27FC236}">
                <a16:creationId xmlns:a16="http://schemas.microsoft.com/office/drawing/2014/main" id="{F88AF18E-70C3-2966-0EFC-806F7FA93B82}"/>
              </a:ext>
            </a:extLst>
          </p:cNvPr>
          <p:cNvSpPr txBox="1"/>
          <p:nvPr userDrawn="1"/>
        </p:nvSpPr>
        <p:spPr>
          <a:xfrm>
            <a:off x="395727" y="6467829"/>
            <a:ext cx="177743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>
                    <a:lumMod val="50000"/>
                  </a:schemeClr>
                </a:solidFill>
              </a:rPr>
              <a:t>|   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337534278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094EFAA-BE69-184E-A3AA-C8BA4D895DDA}"/>
              </a:ext>
            </a:extLst>
          </p:cNvPr>
          <p:cNvSpPr txBox="1">
            <a:spLocks/>
          </p:cNvSpPr>
          <p:nvPr userDrawn="1"/>
        </p:nvSpPr>
        <p:spPr>
          <a:xfrm>
            <a:off x="823920" y="179705"/>
            <a:ext cx="1101852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F3C1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Acknowledgements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0E832-53E8-5E4F-A5CE-BB8209D7205F}"/>
              </a:ext>
            </a:extLst>
          </p:cNvPr>
          <p:cNvSpPr txBox="1"/>
          <p:nvPr userDrawn="1"/>
        </p:nvSpPr>
        <p:spPr>
          <a:xfrm>
            <a:off x="905395" y="1095690"/>
            <a:ext cx="2779207" cy="369332"/>
          </a:xfrm>
          <a:prstGeom prst="rect">
            <a:avLst/>
          </a:prstGeom>
          <a:noFill/>
        </p:spPr>
        <p:txBody>
          <a:bodyPr wrap="none" lIns="0" rIns="91440" rtlCol="0">
            <a:noAutofit/>
          </a:bodyPr>
          <a:lstStyle/>
          <a:p>
            <a:pPr algn="l">
              <a:spcAft>
                <a:spcPts val="1100"/>
              </a:spcAft>
            </a:pPr>
            <a:r>
              <a:rPr lang="en-US" b="1">
                <a:solidFill>
                  <a:schemeClr val="accent2"/>
                </a:solidFill>
              </a:rPr>
              <a:t> Intellia team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A0D87AC-3FD1-364B-929C-7109648CEA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3649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2A426266-2C0A-6246-BE05-614628B80A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4790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2266E29-F54E-B440-AF5F-879228C799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4518" y="1706880"/>
            <a:ext cx="2794000" cy="2200329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AD87359-B857-344A-A298-14C9B616B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278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AD0B8A8-40C9-F444-A6CD-1D762CFC76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65430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4A83EB-A741-2F4D-8F1D-50582E5D8B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24513" y="4796039"/>
            <a:ext cx="2794000" cy="1168400"/>
          </a:xfrm>
        </p:spPr>
        <p:txBody>
          <a:bodyPr/>
          <a:lstStyle>
            <a:lvl1pPr marL="0" marR="0" indent="-682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</a:lstStyle>
          <a:p>
            <a:pPr marL="0" lvl="0" indent="-682625">
              <a:spcAft>
                <a:spcPts val="500"/>
              </a:spcAft>
            </a:pP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Firstname</a:t>
            </a:r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50000"/>
                  </a:schemeClr>
                </a:solidFill>
              </a:rPr>
              <a:t>Lastname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-682625">
              <a:spcAft>
                <a:spcPts val="500"/>
              </a:spcAft>
            </a:pPr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6E50711D-E0A0-164B-9FB5-F4DA95B82C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829" y="4185881"/>
            <a:ext cx="5589638" cy="3683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Partnering team, if applicable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1E0B3-180F-5844-A622-526E1C05AAA9}"/>
              </a:ext>
            </a:extLst>
          </p:cNvPr>
          <p:cNvSpPr/>
          <p:nvPr userDrawn="1"/>
        </p:nvSpPr>
        <p:spPr>
          <a:xfrm>
            <a:off x="905396" y="1465022"/>
            <a:ext cx="10937044" cy="14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9515-D6FA-A548-A279-69338A89767D}"/>
              </a:ext>
            </a:extLst>
          </p:cNvPr>
          <p:cNvSpPr/>
          <p:nvPr userDrawn="1"/>
        </p:nvSpPr>
        <p:spPr>
          <a:xfrm>
            <a:off x="905396" y="4571463"/>
            <a:ext cx="10937044" cy="14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6057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29849-1D3E-F411-3495-52379D46DA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EF0E30-AFE0-87B1-6679-99458CB7266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3713" y="928556"/>
            <a:ext cx="7771270" cy="5065436"/>
          </a:xfrm>
        </p:spPr>
        <p:txBody>
          <a:bodyPr>
            <a:noAutofit/>
          </a:bodyPr>
          <a:lstStyle>
            <a:lvl1pPr indent="-182880">
              <a:lnSpc>
                <a:spcPts val="3100"/>
              </a:lnSpc>
              <a:defRPr sz="2000" b="0">
                <a:solidFill>
                  <a:schemeClr val="tx1"/>
                </a:solidFill>
              </a:defRPr>
            </a:lvl1pPr>
            <a:lvl2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2pPr>
            <a:lvl3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3pPr>
            <a:lvl4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4pPr>
            <a:lvl5pPr indent="-182880">
              <a:lnSpc>
                <a:spcPts val="3100"/>
              </a:lnSpc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slide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46C9F6-3810-43C4-4AA4-4F6783866F2B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29858935-D17F-C368-17EC-0AA3FD5681E4}"/>
              </a:ext>
            </a:extLst>
          </p:cNvPr>
          <p:cNvSpPr txBox="1"/>
          <p:nvPr userDrawn="1"/>
        </p:nvSpPr>
        <p:spPr>
          <a:xfrm>
            <a:off x="395727" y="6467829"/>
            <a:ext cx="177743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/>
                </a:solidFill>
              </a:rPr>
              <a:t>|   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3353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Option 5 - Nanc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2F946-E5F9-3CA7-F340-6B2516676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60C328A-5A0A-9961-8FDE-10793DD06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69" y="650722"/>
            <a:ext cx="4978403" cy="1754326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venir LT Std 65 Medium" panose="020B0503020203020204" pitchFamily="34" charset="0"/>
              </a:defRPr>
            </a:lvl1pPr>
          </a:lstStyle>
          <a:p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 Lorem ipsum dolor sit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iure</a:t>
            </a:r>
            <a:r>
              <a:rPr lang="en-US" sz="36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quasi id </a:t>
            </a:r>
            <a:r>
              <a:rPr lang="en-US" sz="3600" b="1" i="0" u="none" strike="noStrike" err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doloribus</a:t>
            </a:r>
            <a:endParaRPr lang="en-US" sz="3600" b="1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5AFC83DD-DAC8-777E-F805-AB8D6225EB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69" y="2618203"/>
            <a:ext cx="4978403" cy="43815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2000" b="1">
                <a:solidFill>
                  <a:schemeClr val="bg1"/>
                </a:solidFill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Document Title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1A9C1C45-2AD6-7358-857E-CDB32348F7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868" y="3074237"/>
            <a:ext cx="4978403" cy="43815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Month, YYYY</a:t>
            </a:r>
          </a:p>
        </p:txBody>
      </p:sp>
    </p:spTree>
    <p:extLst>
      <p:ext uri="{BB962C8B-B14F-4D97-AF65-F5344CB8AC3E}">
        <p14:creationId xmlns:p14="http://schemas.microsoft.com/office/powerpoint/2010/main" val="421188007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FC297-CF2A-7867-9A71-757D54A1CA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EE99CF-6FFD-2EEF-B17F-6CAB06DFC2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979" y="1727423"/>
            <a:ext cx="7420100" cy="132971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CAD3AD-22DA-A366-583D-AEE7ED5FDF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979" y="3228833"/>
            <a:ext cx="7420100" cy="13297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1816538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oncluding Slide">
    <p:bg>
      <p:bgPr>
        <a:solidFill>
          <a:srgbClr val="D34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5D488-F192-134D-9DFC-B3840DF711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562" y="2502912"/>
            <a:ext cx="5000877" cy="18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6044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04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1D2B0C-EE8F-ECF9-7602-61E07688EAFC}"/>
              </a:ext>
            </a:extLst>
          </p:cNvPr>
          <p:cNvPicPr>
            <a:picLocks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6176" cy="686597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D9AF9-7856-724A-B906-64D4073A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385"/>
            <a:ext cx="11017391" cy="67500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02A45-82CA-F849-9833-64FE76F3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2675"/>
            <a:ext cx="11017392" cy="48860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D4FAC5C-3E01-4D48-B6F5-56A3F1CF5D34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60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5" r:id="rId1"/>
    <p:sldLayoutId id="2147484622" r:id="rId2"/>
    <p:sldLayoutId id="2147483662" r:id="rId3"/>
    <p:sldLayoutId id="2147484616" r:id="rId4"/>
    <p:sldLayoutId id="2147484674" r:id="rId5"/>
    <p:sldLayoutId id="2147484613" r:id="rId6"/>
    <p:sldLayoutId id="2147484611" r:id="rId7"/>
    <p:sldLayoutId id="2147484673" r:id="rId8"/>
    <p:sldLayoutId id="2147484753" r:id="rId9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8">
          <p15:clr>
            <a:srgbClr val="F26B43"/>
          </p15:clr>
        </p15:guide>
        <p15:guide id="4" pos="7152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528">
          <p15:clr>
            <a:srgbClr val="F26B43"/>
          </p15:clr>
        </p15:guide>
        <p15:guide id="7" orient="horz" pos="672">
          <p15:clr>
            <a:srgbClr val="F26B43"/>
          </p15:clr>
        </p15:guide>
        <p15:guide id="8" orient="horz" pos="3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1D2B0C-EE8F-ECF9-7602-61E07688EAFC}"/>
              </a:ext>
            </a:extLst>
          </p:cNvPr>
          <p:cNvPicPr>
            <a:picLocks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89"/>
            <a:ext cx="12206176" cy="686597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D9AF9-7856-724A-B906-64D4073A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385"/>
            <a:ext cx="11017391" cy="67500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02A45-82CA-F849-9833-64FE76F3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2675"/>
            <a:ext cx="11017392" cy="48860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D4FAC5C-3E01-4D48-B6F5-56A3F1CF5D34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47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  <p:sldLayoutId id="2147484682" r:id="rId7"/>
    <p:sldLayoutId id="2147484683" r:id="rId8"/>
    <p:sldLayoutId id="2147484684" r:id="rId9"/>
    <p:sldLayoutId id="2147484685" r:id="rId10"/>
    <p:sldLayoutId id="2147484686" r:id="rId11"/>
    <p:sldLayoutId id="2147484687" r:id="rId12"/>
    <p:sldLayoutId id="2147484688" r:id="rId13"/>
    <p:sldLayoutId id="2147484689" r:id="rId14"/>
    <p:sldLayoutId id="2147484690" r:id="rId15"/>
    <p:sldLayoutId id="2147484691" r:id="rId16"/>
    <p:sldLayoutId id="2147484693" r:id="rId17"/>
    <p:sldLayoutId id="2147484694" r:id="rId18"/>
    <p:sldLayoutId id="2147484695" r:id="rId19"/>
    <p:sldLayoutId id="2147484696" r:id="rId20"/>
    <p:sldLayoutId id="2147484697" r:id="rId21"/>
    <p:sldLayoutId id="2147484698" r:id="rId22"/>
  </p:sldLayoutIdLst>
  <p:transition>
    <p:fade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8">
          <p15:clr>
            <a:srgbClr val="F26B43"/>
          </p15:clr>
        </p15:guide>
        <p15:guide id="4" pos="7152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528">
          <p15:clr>
            <a:srgbClr val="F26B43"/>
          </p15:clr>
        </p15:guide>
        <p15:guide id="7" orient="horz" pos="672">
          <p15:clr>
            <a:srgbClr val="F26B43"/>
          </p15:clr>
        </p15:guide>
        <p15:guide id="8" orient="horz" pos="38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252EC-074D-ED0B-F8F9-590C74D2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D92E0-EF29-D709-C98A-1162C035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8AD2C-35B9-3042-CF82-A9C55E2279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3F623-9DD8-639C-2241-CF1337C4B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1869E-4578-AF38-1CA5-CCCB6614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88B6C-3AE7-4740-AB28-8F4E8A237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4" r:id="rId1"/>
    <p:sldLayoutId id="2147484705" r:id="rId2"/>
    <p:sldLayoutId id="2147484706" r:id="rId3"/>
    <p:sldLayoutId id="2147484707" r:id="rId4"/>
    <p:sldLayoutId id="2147484708" r:id="rId5"/>
    <p:sldLayoutId id="2147484709" r:id="rId6"/>
    <p:sldLayoutId id="2147484710" r:id="rId7"/>
    <p:sldLayoutId id="2147484711" r:id="rId8"/>
    <p:sldLayoutId id="2147484712" r:id="rId9"/>
    <p:sldLayoutId id="2147484713" r:id="rId10"/>
    <p:sldLayoutId id="214748471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236E48-AA8C-C96C-89E1-09FE8C70B2B8}"/>
              </a:ext>
            </a:extLst>
          </p:cNvPr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974"/>
            <a:ext cx="12206176" cy="686597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D9AF9-7856-724A-B906-64D4073A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385"/>
            <a:ext cx="11017391" cy="67500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02A45-82CA-F849-9833-64FE76F3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2675"/>
            <a:ext cx="11017392" cy="488604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EF72E7-480B-3055-AF22-D57D19FA3F18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91100422-40A0-4914-BA99-C4F9F9CCFAD7}"/>
              </a:ext>
            </a:extLst>
          </p:cNvPr>
          <p:cNvSpPr txBox="1"/>
          <p:nvPr userDrawn="1"/>
        </p:nvSpPr>
        <p:spPr>
          <a:xfrm>
            <a:off x="395727" y="6467829"/>
            <a:ext cx="1238925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>
                    <a:lumMod val="50000"/>
                  </a:schemeClr>
                </a:solidFill>
              </a:rPr>
              <a:t>|   RESTRICTED</a:t>
            </a:r>
          </a:p>
        </p:txBody>
      </p:sp>
    </p:spTree>
    <p:extLst>
      <p:ext uri="{BB962C8B-B14F-4D97-AF65-F5344CB8AC3E}">
        <p14:creationId xmlns:p14="http://schemas.microsoft.com/office/powerpoint/2010/main" val="21109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597" r:id="rId2"/>
    <p:sldLayoutId id="2147484595" r:id="rId3"/>
    <p:sldLayoutId id="2147484596" r:id="rId4"/>
    <p:sldLayoutId id="2147484602" r:id="rId5"/>
    <p:sldLayoutId id="2147484700" r:id="rId6"/>
    <p:sldLayoutId id="2147484600" r:id="rId7"/>
    <p:sldLayoutId id="2147484601" r:id="rId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8">
          <p15:clr>
            <a:srgbClr val="F26B43"/>
          </p15:clr>
        </p15:guide>
        <p15:guide id="4" pos="7152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528">
          <p15:clr>
            <a:srgbClr val="F26B43"/>
          </p15:clr>
        </p15:guide>
        <p15:guide id="7" orient="horz" pos="672">
          <p15:clr>
            <a:srgbClr val="F26B43"/>
          </p15:clr>
        </p15:guide>
        <p15:guide id="8" orient="horz" pos="381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1D2B0C-EE8F-ECF9-7602-61E07688EAFC}"/>
              </a:ext>
            </a:extLst>
          </p:cNvPr>
          <p:cNvPicPr>
            <a:picLocks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89"/>
            <a:ext cx="12206176" cy="686597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D9AF9-7856-724A-B906-64D4073A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385"/>
            <a:ext cx="11017391" cy="67500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02A45-82CA-F849-9833-64FE76F3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2675"/>
            <a:ext cx="11017392" cy="48860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D4FAC5C-3E01-4D48-B6F5-56A3F1CF5D34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1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6" r:id="rId1"/>
    <p:sldLayoutId id="2147484717" r:id="rId2"/>
    <p:sldLayoutId id="2147484718" r:id="rId3"/>
    <p:sldLayoutId id="2147484719" r:id="rId4"/>
    <p:sldLayoutId id="2147484720" r:id="rId5"/>
    <p:sldLayoutId id="2147484721" r:id="rId6"/>
    <p:sldLayoutId id="2147484722" r:id="rId7"/>
    <p:sldLayoutId id="2147484723" r:id="rId8"/>
    <p:sldLayoutId id="2147484724" r:id="rId9"/>
    <p:sldLayoutId id="2147484725" r:id="rId10"/>
    <p:sldLayoutId id="2147484726" r:id="rId11"/>
    <p:sldLayoutId id="2147484727" r:id="rId12"/>
    <p:sldLayoutId id="2147484728" r:id="rId13"/>
    <p:sldLayoutId id="2147484729" r:id="rId14"/>
    <p:sldLayoutId id="2147484730" r:id="rId15"/>
    <p:sldLayoutId id="2147484731" r:id="rId16"/>
    <p:sldLayoutId id="2147484732" r:id="rId17"/>
    <p:sldLayoutId id="2147484733" r:id="rId18"/>
    <p:sldLayoutId id="2147484734" r:id="rId19"/>
    <p:sldLayoutId id="2147484735" r:id="rId20"/>
    <p:sldLayoutId id="2147484736" r:id="rId21"/>
    <p:sldLayoutId id="2147484737" r:id="rId22"/>
    <p:sldLayoutId id="2147484738" r:id="rId23"/>
    <p:sldLayoutId id="2147484739" r:id="rId24"/>
  </p:sldLayoutIdLst>
  <p:transition>
    <p:fade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rgbClr val="0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8">
          <p15:clr>
            <a:srgbClr val="F26B43"/>
          </p15:clr>
        </p15:guide>
        <p15:guide id="4" pos="7152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528">
          <p15:clr>
            <a:srgbClr val="F26B43"/>
          </p15:clr>
        </p15:guide>
        <p15:guide id="7" orient="horz" pos="672">
          <p15:clr>
            <a:srgbClr val="F26B43"/>
          </p15:clr>
        </p15:guide>
        <p15:guide id="8" orient="horz" pos="381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72599-B551-EE67-6163-6A51DA3AA2F4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89"/>
            <a:ext cx="12206176" cy="686597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D9AF9-7856-724A-B906-64D4073A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385"/>
            <a:ext cx="11017391" cy="67500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02A45-82CA-F849-9833-64FE76F3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2675"/>
            <a:ext cx="11017392" cy="48860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D4FAC5C-3E01-4D48-B6F5-56A3F1CF5D34}"/>
              </a:ext>
            </a:extLst>
          </p:cNvPr>
          <p:cNvSpPr txBox="1">
            <a:spLocks/>
          </p:cNvSpPr>
          <p:nvPr userDrawn="1"/>
        </p:nvSpPr>
        <p:spPr>
          <a:xfrm>
            <a:off x="61335" y="6352737"/>
            <a:ext cx="461717" cy="4099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A6463A8-C1CB-7342-B1C0-EEA602A6253C}" type="slidenum">
              <a:rPr lang="en-US" sz="1100" b="0" i="0" smtClean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  <a:ea typeface="Arial" charset="0"/>
                <a:cs typeface="Arial" charset="0"/>
              </a:rPr>
              <a:pPr algn="r"/>
              <a:t>‹#›</a:t>
            </a:fld>
            <a:endParaRPr lang="en-US" sz="1100" b="0" i="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6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</p:sldLayoutIdLst>
  <p:transition>
    <p:fade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rgbClr val="000000"/>
          </a:solidFill>
          <a:latin typeface="Avenir Next LT Pro" panose="020B0504020202020204" pitchFamily="34" charset="77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4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8">
          <p15:clr>
            <a:srgbClr val="F26B43"/>
          </p15:clr>
        </p15:guide>
        <p15:guide id="4" pos="7152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528">
          <p15:clr>
            <a:srgbClr val="F26B43"/>
          </p15:clr>
        </p15:guide>
        <p15:guide id="7" orient="horz" pos="672">
          <p15:clr>
            <a:srgbClr val="F26B43"/>
          </p15:clr>
        </p15:guide>
        <p15:guide id="8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7" Type="http://schemas.openxmlformats.org/officeDocument/2006/relationships/image" Target="../media/image3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9CCF06-48A6-DBAC-3E31-16B8EA017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kern="100">
                <a:effectLst/>
                <a:ea typeface="Calibri" panose="020F0502020204030204" pitchFamily="34" charset="0"/>
              </a:rPr>
              <a:t>Selecting a Platform for Novel Oligonucleotide Clinical Bioanalysis: Assessing Benefits and Challenges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0C51E-659A-B10D-E0EF-3A717C567D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868" y="3074237"/>
            <a:ext cx="4006007" cy="43815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Rebecca Lescarbeau, PhD</a:t>
            </a:r>
          </a:p>
          <a:p>
            <a:endParaRPr lang="en-US"/>
          </a:p>
          <a:p>
            <a:r>
              <a:rPr lang="en-US"/>
              <a:t>OTS 2024</a:t>
            </a:r>
          </a:p>
        </p:txBody>
      </p:sp>
    </p:spTree>
    <p:extLst>
      <p:ext uri="{BB962C8B-B14F-4D97-AF65-F5344CB8AC3E}">
        <p14:creationId xmlns:p14="http://schemas.microsoft.com/office/powerpoint/2010/main" val="62583763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8F9C-1AF5-087D-4E79-6C9AEB73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Polymerase Chain Reactions: Mechanism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AC2B2F-D8A5-7CF0-F177-F74E98E6590D}"/>
              </a:ext>
            </a:extLst>
          </p:cNvPr>
          <p:cNvGrpSpPr/>
          <p:nvPr/>
        </p:nvGrpSpPr>
        <p:grpSpPr>
          <a:xfrm>
            <a:off x="336539" y="1433566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800FD1C-5BA6-7D4E-B469-1590F0287C62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C53B0128-4818-CE44-18CE-E6B9F2DD6B89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qPCR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281C04-6606-BB44-59A0-B350C1AE2098}"/>
              </a:ext>
            </a:extLst>
          </p:cNvPr>
          <p:cNvGrpSpPr/>
          <p:nvPr/>
        </p:nvGrpSpPr>
        <p:grpSpPr>
          <a:xfrm>
            <a:off x="311521" y="3936781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927FA34-87AD-FF3B-6F6F-F9ED15AFC2EB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5E06396B-FA8A-CB77-BBDD-CDA6B768CCAA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err="1"/>
                <a:t>ddPCR</a:t>
              </a:r>
              <a:r>
                <a:rPr lang="en-US" sz="2400" kern="1200"/>
                <a:t>/</a:t>
              </a: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err="1"/>
                <a:t>dPCR</a:t>
              </a:r>
              <a:endParaRPr lang="en-US" sz="2400" kern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5A44DB-0644-320C-3D2C-9540B46C968E}"/>
              </a:ext>
            </a:extLst>
          </p:cNvPr>
          <p:cNvGrpSpPr/>
          <p:nvPr/>
        </p:nvGrpSpPr>
        <p:grpSpPr>
          <a:xfrm>
            <a:off x="2573666" y="1219277"/>
            <a:ext cx="6985964" cy="1861667"/>
            <a:chOff x="214533" y="1205738"/>
            <a:chExt cx="8871441" cy="254724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AEF1660-6CEA-3E5E-3815-26C942AE3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25" t="4949" b="67535"/>
            <a:stretch/>
          </p:blipFill>
          <p:spPr>
            <a:xfrm>
              <a:off x="559482" y="1205738"/>
              <a:ext cx="8526492" cy="16707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DF480C-B891-A76E-CA1F-AF692375F669}"/>
                </a:ext>
              </a:extLst>
            </p:cNvPr>
            <p:cNvSpPr txBox="1"/>
            <p:nvPr/>
          </p:nvSpPr>
          <p:spPr>
            <a:xfrm>
              <a:off x="214533" y="3037079"/>
              <a:ext cx="1731794" cy="715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Sample </a:t>
              </a:r>
            </a:p>
            <a:p>
              <a:pPr algn="ctr"/>
              <a:r>
                <a:rPr lang="en-US" sz="1400">
                  <a:solidFill>
                    <a:srgbClr val="000000"/>
                  </a:solidFill>
                </a:rPr>
                <a:t>Preparation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88980F-B2CB-A585-FE08-B9ECEF3BA5F9}"/>
                </a:ext>
              </a:extLst>
            </p:cNvPr>
            <p:cNvSpPr txBox="1"/>
            <p:nvPr/>
          </p:nvSpPr>
          <p:spPr>
            <a:xfrm>
              <a:off x="3174987" y="3037079"/>
              <a:ext cx="1830485" cy="715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PCR </a:t>
              </a:r>
            </a:p>
            <a:p>
              <a:pPr algn="ctr"/>
              <a:r>
                <a:rPr lang="en-US" sz="1400">
                  <a:solidFill>
                    <a:srgbClr val="000000"/>
                  </a:solidFill>
                </a:rPr>
                <a:t>Amplification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AE9266-0FFA-F49E-3F40-9A8172C16DA9}"/>
                </a:ext>
              </a:extLst>
            </p:cNvPr>
            <p:cNvSpPr txBox="1"/>
            <p:nvPr/>
          </p:nvSpPr>
          <p:spPr>
            <a:xfrm>
              <a:off x="7079373" y="3037079"/>
              <a:ext cx="2006601" cy="421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Cycles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5CC3D9-C910-451C-DF6D-C3E88A7AD941}"/>
              </a:ext>
            </a:extLst>
          </p:cNvPr>
          <p:cNvGrpSpPr/>
          <p:nvPr/>
        </p:nvGrpSpPr>
        <p:grpSpPr>
          <a:xfrm>
            <a:off x="2573666" y="3506297"/>
            <a:ext cx="7128930" cy="2999250"/>
            <a:chOff x="194624" y="3804664"/>
            <a:chExt cx="9377141" cy="479960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D13435-A7DC-4D81-5F4D-6105264CE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34" t="50947" r="2281" b="17853"/>
            <a:stretch/>
          </p:blipFill>
          <p:spPr>
            <a:xfrm>
              <a:off x="631492" y="3804664"/>
              <a:ext cx="8526492" cy="19139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1654D2-9F44-5361-0D90-317198CCE937}"/>
                </a:ext>
              </a:extLst>
            </p:cNvPr>
            <p:cNvSpPr txBox="1"/>
            <p:nvPr/>
          </p:nvSpPr>
          <p:spPr>
            <a:xfrm>
              <a:off x="194624" y="7077443"/>
              <a:ext cx="1899941" cy="837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Sample </a:t>
              </a:r>
            </a:p>
            <a:p>
              <a:pPr algn="ctr"/>
              <a:r>
                <a:rPr lang="en-US" sz="1400">
                  <a:solidFill>
                    <a:srgbClr val="000000"/>
                  </a:solidFill>
                </a:rPr>
                <a:t>Preparation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88BADD-0860-A91F-9716-D903E8E53EFC}"/>
                </a:ext>
              </a:extLst>
            </p:cNvPr>
            <p:cNvSpPr txBox="1"/>
            <p:nvPr/>
          </p:nvSpPr>
          <p:spPr>
            <a:xfrm>
              <a:off x="2458323" y="7077443"/>
              <a:ext cx="2006600" cy="15268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Droplet </a:t>
              </a:r>
            </a:p>
            <a:p>
              <a:pPr algn="ctr"/>
              <a:r>
                <a:rPr lang="en-US" sz="1400">
                  <a:solidFill>
                    <a:srgbClr val="000000"/>
                  </a:solidFill>
                </a:rPr>
                <a:t>Generation/ Sample Partitioning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08717D-6AF8-3203-B315-62D00493FB7F}"/>
                </a:ext>
              </a:extLst>
            </p:cNvPr>
            <p:cNvSpPr txBox="1"/>
            <p:nvPr/>
          </p:nvSpPr>
          <p:spPr>
            <a:xfrm>
              <a:off x="4252630" y="7077443"/>
              <a:ext cx="2006600" cy="837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PCR </a:t>
              </a:r>
            </a:p>
            <a:p>
              <a:pPr algn="ctr"/>
              <a:r>
                <a:rPr lang="en-US" sz="1400">
                  <a:solidFill>
                    <a:srgbClr val="000000"/>
                  </a:solidFill>
                </a:rPr>
                <a:t>Amplification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67AF75-215B-5BCE-FA46-DB4D1909EDAF}"/>
                </a:ext>
              </a:extLst>
            </p:cNvPr>
            <p:cNvSpPr txBox="1"/>
            <p:nvPr/>
          </p:nvSpPr>
          <p:spPr>
            <a:xfrm>
              <a:off x="5826487" y="7077443"/>
              <a:ext cx="2006600" cy="837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Droplet </a:t>
              </a:r>
            </a:p>
            <a:p>
              <a:pPr algn="ctr"/>
              <a:r>
                <a:rPr lang="en-US" sz="1400">
                  <a:solidFill>
                    <a:srgbClr val="000000"/>
                  </a:solidFill>
                </a:rPr>
                <a:t>Reading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6BD9F8-C96B-190B-4CF5-B07A57CC0FDD}"/>
                </a:ext>
              </a:extLst>
            </p:cNvPr>
            <p:cNvSpPr txBox="1"/>
            <p:nvPr/>
          </p:nvSpPr>
          <p:spPr>
            <a:xfrm>
              <a:off x="7565165" y="7077443"/>
              <a:ext cx="2006600" cy="837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Amplification </a:t>
              </a:r>
            </a:p>
            <a:p>
              <a:pPr algn="ctr"/>
              <a:r>
                <a:rPr lang="en-US" sz="1400">
                  <a:solidFill>
                    <a:srgbClr val="000000"/>
                  </a:solidFill>
                </a:rPr>
                <a:t>Plot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995EBC-186B-3022-1C21-1588C29FA216}"/>
              </a:ext>
            </a:extLst>
          </p:cNvPr>
          <p:cNvGrpSpPr/>
          <p:nvPr/>
        </p:nvGrpSpPr>
        <p:grpSpPr>
          <a:xfrm>
            <a:off x="9856838" y="1433566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ACFFC2-D89C-8423-A01A-0E4884981B59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5DF6D6CF-0A5C-3A2E-B2A9-914E943C9CFB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/>
                <a:t>Quantitation: Interpolation of Ct from standard curve</a:t>
              </a:r>
              <a:endParaRPr lang="en-US" sz="1600" kern="1200"/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377E37D-D6F3-387F-23CE-FB4B13814E12}"/>
              </a:ext>
            </a:extLst>
          </p:cNvPr>
          <p:cNvSpPr/>
          <p:nvPr/>
        </p:nvSpPr>
        <p:spPr>
          <a:xfrm>
            <a:off x="9818668" y="3936781"/>
            <a:ext cx="2036792" cy="8923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8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1CCF40-35FE-95D9-9038-89A9915A32E7}"/>
              </a:ext>
            </a:extLst>
          </p:cNvPr>
          <p:cNvSpPr/>
          <p:nvPr/>
        </p:nvSpPr>
        <p:spPr>
          <a:xfrm>
            <a:off x="2770051" y="1164043"/>
            <a:ext cx="843280" cy="353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E36FAC-A2AE-FFA2-B557-23AD4C2CDFA5}"/>
              </a:ext>
            </a:extLst>
          </p:cNvPr>
          <p:cNvSpPr/>
          <p:nvPr/>
        </p:nvSpPr>
        <p:spPr>
          <a:xfrm>
            <a:off x="2829681" y="3530725"/>
            <a:ext cx="843280" cy="353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69D11-8B85-0E9F-E8A4-9F81455433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17" t="30622" r="55602"/>
          <a:stretch/>
        </p:blipFill>
        <p:spPr>
          <a:xfrm>
            <a:off x="4676354" y="4702306"/>
            <a:ext cx="705544" cy="681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E1412-603B-AD62-5373-2A385AF5012A}"/>
              </a:ext>
            </a:extLst>
          </p:cNvPr>
          <p:cNvSpPr txBox="1"/>
          <p:nvPr/>
        </p:nvSpPr>
        <p:spPr>
          <a:xfrm>
            <a:off x="475283" y="6581014"/>
            <a:ext cx="294730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latin typeface="+mj-lt"/>
              </a:rPr>
              <a:t>Quan </a:t>
            </a:r>
            <a:r>
              <a:rPr lang="en-US" sz="900" i="1">
                <a:latin typeface="+mj-lt"/>
              </a:rPr>
              <a:t>et al. Sensors</a:t>
            </a:r>
            <a:r>
              <a:rPr lang="en-US" sz="900">
                <a:latin typeface="+mj-lt"/>
              </a:rPr>
              <a:t> </a:t>
            </a:r>
            <a:r>
              <a:rPr lang="en-US" sz="900" b="1">
                <a:latin typeface="+mj-lt"/>
              </a:rPr>
              <a:t>18(4)</a:t>
            </a:r>
            <a:r>
              <a:rPr lang="en-US" sz="900">
                <a:latin typeface="+mj-lt"/>
              </a:rPr>
              <a:t>: 1271-1297 (2018)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1AF800-A648-8EDC-D466-280E946C841E}"/>
              </a:ext>
            </a:extLst>
          </p:cNvPr>
          <p:cNvSpPr txBox="1"/>
          <p:nvPr/>
        </p:nvSpPr>
        <p:spPr>
          <a:xfrm>
            <a:off x="9818668" y="4237686"/>
            <a:ext cx="1986755" cy="80520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/>
              <a:t>Quantitation: copies/</a:t>
            </a:r>
            <a:r>
              <a:rPr lang="en-US" sz="1600" err="1"/>
              <a:t>rxn</a:t>
            </a:r>
            <a:r>
              <a:rPr lang="en-US" sz="1600"/>
              <a:t> (droplet count with Poisson statistics) Interpolation of Ct from standard curve</a:t>
            </a:r>
            <a:endParaRPr lang="en-US" sz="1600" kern="1200"/>
          </a:p>
        </p:txBody>
      </p:sp>
    </p:spTree>
    <p:extLst>
      <p:ext uri="{BB962C8B-B14F-4D97-AF65-F5344CB8AC3E}">
        <p14:creationId xmlns:p14="http://schemas.microsoft.com/office/powerpoint/2010/main" val="31627028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CE94-E92E-D65C-52F1-48A0652D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Applications of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8B43-99E5-5865-FF39-8ECD9DD4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00"/>
                </a:solidFill>
              </a:rPr>
              <a:t>Cell kinetics for Cell Therapy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Vector shedding for AAV Therapy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Oligonucleotide biodistribution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Transgene expression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Oligonucleotide drug substance pharmacokinetics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Minimal residual disease (oncology)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Other oncology uses: Prognosis, Diagnosis, Response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87378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F054-911F-0BBD-774E-6E21ED1F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Cell Kinetics by qPCR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F8F4-C52E-0823-B4B0-32CC0559E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YESCARTA® is a CD19-directed genetically modified autologous T cell immunotherapy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Chimeric Antigen Receptor T Cell (CAR-T)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Approved for adults with r/r large B-Cell lymphoma (2L+)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Dose: 2×10</a:t>
            </a:r>
            <a:r>
              <a:rPr lang="en-US" sz="2000" baseline="30000" dirty="0">
                <a:solidFill>
                  <a:srgbClr val="000000"/>
                </a:solidFill>
                <a:latin typeface="Arial"/>
                <a:cs typeface="Arial"/>
              </a:rPr>
              <a:t>6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(CAR)-positive viable T cells per kg body weight</a:t>
            </a:r>
          </a:p>
          <a:p>
            <a:pPr lvl="2"/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Maximum of 2×10</a:t>
            </a:r>
            <a:r>
              <a:rPr lang="en-US" sz="1800" baseline="30000" dirty="0">
                <a:solidFill>
                  <a:srgbClr val="000000"/>
                </a:solidFill>
                <a:latin typeface="Arial"/>
                <a:cs typeface="Arial"/>
              </a:rPr>
              <a:t>8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CAR-positive viable T cells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Cell Kinetics by qPCR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Assay LOD: 0.001% (1x10</a:t>
            </a:r>
            <a:r>
              <a:rPr lang="en-US" sz="2000" baseline="30000" dirty="0">
                <a:solidFill>
                  <a:srgbClr val="000000"/>
                </a:solidFill>
                <a:latin typeface="Arial"/>
                <a:cs typeface="Arial"/>
              </a:rPr>
              <a:t>-5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US" sz="2000" baseline="3000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Reported units: cells/µl of blood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Matrix: Peripheral blood mononuclear cells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D916C-60F1-E052-21E8-5150735AC11E}"/>
              </a:ext>
            </a:extLst>
          </p:cNvPr>
          <p:cNvSpPr txBox="1"/>
          <p:nvPr/>
        </p:nvSpPr>
        <p:spPr>
          <a:xfrm>
            <a:off x="529529" y="6455200"/>
            <a:ext cx="5773822" cy="368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U.S. Food and Drug Administration. </a:t>
            </a:r>
            <a:r>
              <a:rPr lang="en-US" sz="900" i="1"/>
              <a:t>Package Insert and Medication Guide YESCARTA.</a:t>
            </a:r>
            <a:r>
              <a:rPr lang="en-US" sz="900"/>
              <a:t> Kite Pharma, Inc. 2024. https://www.fda.gov/media/108377/download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E419C3-40D3-8119-5812-0759AA9353B1}"/>
              </a:ext>
            </a:extLst>
          </p:cNvPr>
          <p:cNvGrpSpPr/>
          <p:nvPr/>
        </p:nvGrpSpPr>
        <p:grpSpPr>
          <a:xfrm>
            <a:off x="9995434" y="190357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0F6A988-CA68-D0F4-87C8-8E8F5E188EBA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BDB320A0-EAEE-ECAD-3942-444C3C1F763F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qPCR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53563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BA9C-48B1-DA06-5A73-DB10EDF8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74"/>
            <a:ext cx="11017391" cy="675005"/>
          </a:xfrm>
        </p:spPr>
        <p:txBody>
          <a:bodyPr/>
          <a:lstStyle/>
          <a:p>
            <a:r>
              <a:rPr lang="en-US" sz="2800">
                <a:solidFill>
                  <a:srgbClr val="000000"/>
                </a:solidFill>
              </a:rPr>
              <a:t>qPCR Cell Kinetics Methodology</a:t>
            </a:r>
            <a:endParaRPr lang="en-US" sz="280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08D764-5E95-679C-B811-61802241D2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977329"/>
              </p:ext>
            </p:extLst>
          </p:nvPr>
        </p:nvGraphicFramePr>
        <p:xfrm>
          <a:off x="887519" y="889279"/>
          <a:ext cx="10416962" cy="467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70B58F7-D1D6-EC5D-D08C-B7E615A9ECAA}"/>
              </a:ext>
            </a:extLst>
          </p:cNvPr>
          <p:cNvGrpSpPr/>
          <p:nvPr/>
        </p:nvGrpSpPr>
        <p:grpSpPr>
          <a:xfrm>
            <a:off x="9995434" y="190357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E7ECFB4-AF34-C00D-B312-D3F89B73FEBF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39F09FC0-90AB-313B-1581-DDFF574FB991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qPCR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EB50BF-31F1-2B83-8298-24D78ECEF92F}"/>
              </a:ext>
            </a:extLst>
          </p:cNvPr>
          <p:cNvSpPr txBox="1"/>
          <p:nvPr/>
        </p:nvSpPr>
        <p:spPr>
          <a:xfrm>
            <a:off x="421468" y="6239825"/>
            <a:ext cx="36659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err="1">
                <a:latin typeface="Arial" panose="020B0604020202020204"/>
              </a:rPr>
              <a:t>Kochenderfer</a:t>
            </a:r>
            <a:r>
              <a:rPr lang="es-ES" sz="900">
                <a:latin typeface="Arial" panose="020B0604020202020204"/>
              </a:rPr>
              <a:t> </a:t>
            </a:r>
            <a:r>
              <a:rPr lang="es-ES" sz="900" i="1">
                <a:latin typeface="Arial" panose="020B0604020202020204"/>
              </a:rPr>
              <a:t>et al. </a:t>
            </a:r>
            <a:r>
              <a:rPr lang="es-ES" sz="900" i="1" err="1">
                <a:latin typeface="Arial" panose="020B0604020202020204"/>
              </a:rPr>
              <a:t>Blood</a:t>
            </a:r>
            <a:r>
              <a:rPr lang="es-ES" sz="900">
                <a:latin typeface="Arial" panose="020B0604020202020204"/>
              </a:rPr>
              <a:t>. 119(12): 2709–2720 (2012).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/>
              <a:t>Locke </a:t>
            </a:r>
            <a:r>
              <a:rPr lang="en-US" sz="900" i="1"/>
              <a:t>et al. Molecular Therapy. </a:t>
            </a:r>
            <a:r>
              <a:rPr lang="en-US" sz="900" b="1" i="1"/>
              <a:t>25</a:t>
            </a:r>
            <a:r>
              <a:rPr lang="en-US" sz="900" i="1"/>
              <a:t>(1): 285-295 (2017).</a:t>
            </a:r>
            <a:endParaRPr lang="es-ES" sz="900"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/>
              <a:t>Locke </a:t>
            </a:r>
            <a:r>
              <a:rPr lang="en-US" sz="900" i="1"/>
              <a:t>et al. </a:t>
            </a:r>
            <a:r>
              <a:rPr lang="en-US" sz="900"/>
              <a:t>New England Journal of Medicine. </a:t>
            </a:r>
            <a:r>
              <a:rPr lang="en-US" sz="900" b="1"/>
              <a:t>386: </a:t>
            </a:r>
            <a:r>
              <a:rPr lang="en-US" sz="900"/>
              <a:t>640-654 (2022).</a:t>
            </a:r>
            <a:endParaRPr lang="en-US" sz="90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4909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859D-7742-7261-7E83-AE9FA7FC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Cell Kinetics of Yescarta® by qPCR</a:t>
            </a:r>
            <a:br>
              <a:rPr lang="en-US"/>
            </a:b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Presence, expansion, and persistence in blood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2E05F-2021-DF41-9CE2-C2CFFF84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qPCR well suited to capture multi-log expansion and contraction, typical of CAR-T therapy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CAR-T cells measured as copies/ug DNA and converted to µL blood (WBC count; # CAR/CAR-T Cell)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FA026-EC9A-AD9E-B5D8-319747168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09"/>
          <a:stretch/>
        </p:blipFill>
        <p:spPr>
          <a:xfrm>
            <a:off x="2052694" y="1312212"/>
            <a:ext cx="7366080" cy="3111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4CB0B-1464-F9F5-A1EC-A71183E854EA}"/>
              </a:ext>
            </a:extLst>
          </p:cNvPr>
          <p:cNvSpPr txBox="1"/>
          <p:nvPr/>
        </p:nvSpPr>
        <p:spPr>
          <a:xfrm rot="16200000">
            <a:off x="586774" y="2534712"/>
            <a:ext cx="3384483" cy="393291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>
            <a:noAutofit/>
          </a:bodyPr>
          <a:lstStyle/>
          <a:p>
            <a:pPr algn="ctr"/>
            <a:r>
              <a:rPr lang="en-US" sz="1400"/>
              <a:t>CAR T Cells in Blood (Cells/µL)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986EB-90DD-799C-ABB6-5F896AB18926}"/>
              </a:ext>
            </a:extLst>
          </p:cNvPr>
          <p:cNvSpPr txBox="1"/>
          <p:nvPr/>
        </p:nvSpPr>
        <p:spPr>
          <a:xfrm>
            <a:off x="4027750" y="4357251"/>
            <a:ext cx="3984523" cy="393291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>
            <a:noAutofit/>
          </a:bodyPr>
          <a:lstStyle/>
          <a:p>
            <a:pPr algn="ctr"/>
            <a:r>
              <a:rPr lang="en-US" sz="1600"/>
              <a:t>Time After Infusion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0DE9A4-2934-2987-D97C-76AB71271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9" t="94328"/>
          <a:stretch/>
        </p:blipFill>
        <p:spPr>
          <a:xfrm>
            <a:off x="2445986" y="4701753"/>
            <a:ext cx="6972787" cy="1950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D4731D-3F4F-15D3-6004-41C90ED311F1}"/>
              </a:ext>
            </a:extLst>
          </p:cNvPr>
          <p:cNvGrpSpPr/>
          <p:nvPr/>
        </p:nvGrpSpPr>
        <p:grpSpPr>
          <a:xfrm>
            <a:off x="9995434" y="190357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24AE334-7283-FFEB-DCD6-321F2CE437A5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68BE99A-9229-4051-3404-6AB82ADFA014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qPCR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962764-46F4-118C-70B7-1711FFF7A5CE}"/>
              </a:ext>
            </a:extLst>
          </p:cNvPr>
          <p:cNvSpPr txBox="1"/>
          <p:nvPr/>
        </p:nvSpPr>
        <p:spPr>
          <a:xfrm>
            <a:off x="8403374" y="4875295"/>
            <a:ext cx="3019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Phase 3, 180 Treated Participants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69003-5E6C-84C1-B875-F97C8EF5DCCB}"/>
              </a:ext>
            </a:extLst>
          </p:cNvPr>
          <p:cNvSpPr txBox="1"/>
          <p:nvPr/>
        </p:nvSpPr>
        <p:spPr>
          <a:xfrm>
            <a:off x="446019" y="6510450"/>
            <a:ext cx="3665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/>
              <a:t>Locke </a:t>
            </a:r>
            <a:r>
              <a:rPr lang="en-US" sz="900" i="1"/>
              <a:t>et al. </a:t>
            </a:r>
            <a:r>
              <a:rPr lang="en-US" sz="900"/>
              <a:t>New England Journal of Medicine. </a:t>
            </a:r>
            <a:r>
              <a:rPr lang="en-US" sz="900" b="1"/>
              <a:t>386: </a:t>
            </a:r>
            <a:r>
              <a:rPr lang="en-US" sz="900"/>
              <a:t>640-654 (2022).</a:t>
            </a:r>
            <a:endParaRPr lang="en-US" sz="90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4670828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FA698-5865-B449-ADB7-EC16D4EB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Vector Shedding and Biodistribution of AAV by qPCR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81C5B74-6AFC-10BF-C718-777146E5D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LUXTURNA™ (AAV2-hRPE65) is an adeno-associated virus vector-based gene therapy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Indication: biallelic RPE65 mutation-associated retinal dystrophy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Dose: 1.5x10</a:t>
            </a:r>
            <a:r>
              <a:rPr lang="en-US" sz="2000" baseline="30000" dirty="0">
                <a:solidFill>
                  <a:srgbClr val="000000"/>
                </a:solidFill>
                <a:latin typeface="Arial"/>
                <a:cs typeface="Arial"/>
              </a:rPr>
              <a:t>11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vg/eye (0.3 mL); subretinal injection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Vector Shedding by qPCR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Assay sensitivity: 10 copies/µg DNA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Assay applicability: </a:t>
            </a:r>
          </a:p>
          <a:p>
            <a:pPr lvl="2"/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Matrices: Fluids and tissues</a:t>
            </a:r>
          </a:p>
          <a:p>
            <a:pPr lvl="2"/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Species: Human, non-human primate, and dog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54D538-B470-A346-D8EF-AA14401E4763}"/>
              </a:ext>
            </a:extLst>
          </p:cNvPr>
          <p:cNvGrpSpPr/>
          <p:nvPr/>
        </p:nvGrpSpPr>
        <p:grpSpPr>
          <a:xfrm>
            <a:off x="9995434" y="190357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B84EC92-E899-669E-4142-ECF17060347C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5EDCD7E5-F8ED-23EF-4CC2-7A9913730DC6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qPCR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D07DB38-44F2-9E5C-EC32-64FF16665023}"/>
              </a:ext>
            </a:extLst>
          </p:cNvPr>
          <p:cNvSpPr txBox="1"/>
          <p:nvPr/>
        </p:nvSpPr>
        <p:spPr>
          <a:xfrm>
            <a:off x="464216" y="5968721"/>
            <a:ext cx="577382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U.S. Food and Drug Administration. </a:t>
            </a:r>
            <a:r>
              <a:rPr lang="en-US" sz="900" i="1"/>
              <a:t>Package Insert Luxturna.</a:t>
            </a:r>
            <a:r>
              <a:rPr lang="en-US" sz="900"/>
              <a:t> Spark Therapeutics, Inc. 2024. https://fda.gov/media/109906/download.</a:t>
            </a:r>
          </a:p>
          <a:p>
            <a:r>
              <a:rPr lang="en-US" sz="900" err="1"/>
              <a:t>Swissmedic</a:t>
            </a:r>
            <a:r>
              <a:rPr lang="en-US" sz="900"/>
              <a:t>, Swiss Agency for Therapeutic Products. </a:t>
            </a:r>
            <a:r>
              <a:rPr lang="en-US" sz="900" i="1"/>
              <a:t>Swiss Public Assessment Report LUXTURNA. </a:t>
            </a:r>
            <a:r>
              <a:rPr lang="en-US" sz="900"/>
              <a:t>15 April 2020.</a:t>
            </a:r>
            <a:r>
              <a:rPr lang="en-US" sz="900" i="1"/>
              <a:t> </a:t>
            </a:r>
            <a:r>
              <a:rPr lang="en-US" sz="900"/>
              <a:t>https://www.swissmedic.ch/dam/swissmedic/de/dokumente/zulassung/swisspar/67371-luxturna-01-swisspar-20200415.pdf.download.pdf/2020-04-15_SwissPAR_Luxturna-FINAL.pdf</a:t>
            </a:r>
          </a:p>
        </p:txBody>
      </p:sp>
    </p:spTree>
    <p:extLst>
      <p:ext uri="{BB962C8B-B14F-4D97-AF65-F5344CB8AC3E}">
        <p14:creationId xmlns:p14="http://schemas.microsoft.com/office/powerpoint/2010/main" val="24843379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FA698-5865-B449-ADB7-EC16D4EB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Nonclinical Biodistribution of AAV by qPCR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PCR is well suited for analysis from multiple matrices (DNA extraction)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59D4BD-40C2-A568-83EF-83A22B39C31F}"/>
              </a:ext>
            </a:extLst>
          </p:cNvPr>
          <p:cNvSpPr/>
          <p:nvPr/>
        </p:nvSpPr>
        <p:spPr>
          <a:xfrm>
            <a:off x="325869" y="1475965"/>
            <a:ext cx="1927123" cy="7865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215654-9096-4C33-0928-FB3ACCE43F8F}"/>
              </a:ext>
            </a:extLst>
          </p:cNvPr>
          <p:cNvSpPr/>
          <p:nvPr/>
        </p:nvSpPr>
        <p:spPr>
          <a:xfrm>
            <a:off x="1113150" y="2114369"/>
            <a:ext cx="1927123" cy="5486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Subretinal injection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0A3B40-B86A-3CFC-4422-14BC87C1286E}"/>
              </a:ext>
            </a:extLst>
          </p:cNvPr>
          <p:cNvSpPr/>
          <p:nvPr/>
        </p:nvSpPr>
        <p:spPr>
          <a:xfrm>
            <a:off x="1486075" y="2626629"/>
            <a:ext cx="1927123" cy="54864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Timepoints: 3 weeks and 3 months post dose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D31479-916B-6DC8-16C2-B5B2929A4686}"/>
              </a:ext>
            </a:extLst>
          </p:cNvPr>
          <p:cNvSpPr/>
          <p:nvPr/>
        </p:nvSpPr>
        <p:spPr>
          <a:xfrm>
            <a:off x="3591235" y="1475965"/>
            <a:ext cx="1927123" cy="7865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AAV Detected in multiple organs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FAB6CF-D9CB-123E-BE50-F26D1B0250C1}"/>
              </a:ext>
            </a:extLst>
          </p:cNvPr>
          <p:cNvSpPr/>
          <p:nvPr/>
        </p:nvSpPr>
        <p:spPr>
          <a:xfrm>
            <a:off x="3591235" y="2336286"/>
            <a:ext cx="1927123" cy="7865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Eye: Vitreous and anterior chamber fluids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2F14586-AAF8-E963-B8B3-918002D11D3F}"/>
              </a:ext>
            </a:extLst>
          </p:cNvPr>
          <p:cNvSpPr/>
          <p:nvPr/>
        </p:nvSpPr>
        <p:spPr>
          <a:xfrm>
            <a:off x="3591235" y="3187653"/>
            <a:ext cx="1927123" cy="7865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Preauricular lymph nodes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23E10B-BF57-6B32-8CB5-369B74ECD2BE}"/>
              </a:ext>
            </a:extLst>
          </p:cNvPr>
          <p:cNvSpPr/>
          <p:nvPr/>
        </p:nvSpPr>
        <p:spPr>
          <a:xfrm>
            <a:off x="3591235" y="4039020"/>
            <a:ext cx="1927123" cy="7865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Optic nerve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8FAF57-8F4E-4922-3FB7-E16EFDAE81F2}"/>
              </a:ext>
            </a:extLst>
          </p:cNvPr>
          <p:cNvSpPr/>
          <p:nvPr/>
        </p:nvSpPr>
        <p:spPr>
          <a:xfrm>
            <a:off x="3591234" y="4890386"/>
            <a:ext cx="1927123" cy="7865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Technical challenges for liver and lung, N/A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58E5CBB-BE88-650B-0EDA-92E25D4B683A}"/>
              </a:ext>
            </a:extLst>
          </p:cNvPr>
          <p:cNvSpPr/>
          <p:nvPr/>
        </p:nvSpPr>
        <p:spPr>
          <a:xfrm>
            <a:off x="6096000" y="1475965"/>
            <a:ext cx="1927123" cy="78658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Non-human primate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D7D3B1-50BA-49EF-EAA3-4472D08475BC}"/>
              </a:ext>
            </a:extLst>
          </p:cNvPr>
          <p:cNvSpPr/>
          <p:nvPr/>
        </p:nvSpPr>
        <p:spPr>
          <a:xfrm>
            <a:off x="9595580" y="2336286"/>
            <a:ext cx="1927123" cy="36576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Eye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A7D744E-DB36-057A-8F03-074EB89FC11E}"/>
              </a:ext>
            </a:extLst>
          </p:cNvPr>
          <p:cNvSpPr/>
          <p:nvPr/>
        </p:nvSpPr>
        <p:spPr>
          <a:xfrm>
            <a:off x="9595580" y="2757946"/>
            <a:ext cx="1927123" cy="36576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Optic Nerve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22CD7B-859C-B08F-C0F9-B853860ABE60}"/>
              </a:ext>
            </a:extLst>
          </p:cNvPr>
          <p:cNvSpPr/>
          <p:nvPr/>
        </p:nvSpPr>
        <p:spPr>
          <a:xfrm>
            <a:off x="9595580" y="3179606"/>
            <a:ext cx="1927123" cy="36576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Various lymph nodes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523E85D-F262-D114-14F7-DA34A3D77515}"/>
              </a:ext>
            </a:extLst>
          </p:cNvPr>
          <p:cNvSpPr/>
          <p:nvPr/>
        </p:nvSpPr>
        <p:spPr>
          <a:xfrm>
            <a:off x="9595580" y="3601266"/>
            <a:ext cx="1927123" cy="36576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Colon, duodenum, stomach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08C987A-EA67-C771-F886-F65371087E1D}"/>
              </a:ext>
            </a:extLst>
          </p:cNvPr>
          <p:cNvSpPr/>
          <p:nvPr/>
        </p:nvSpPr>
        <p:spPr>
          <a:xfrm>
            <a:off x="9595580" y="4022926"/>
            <a:ext cx="1927123" cy="36576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Liver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E3C68C3-C799-2CCD-785A-1B4D30B319DE}"/>
              </a:ext>
            </a:extLst>
          </p:cNvPr>
          <p:cNvSpPr/>
          <p:nvPr/>
        </p:nvSpPr>
        <p:spPr>
          <a:xfrm>
            <a:off x="9595580" y="4444586"/>
            <a:ext cx="1927123" cy="36576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Spleen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24E605-30AC-7288-FE56-0CC422A4B83E}"/>
              </a:ext>
            </a:extLst>
          </p:cNvPr>
          <p:cNvSpPr/>
          <p:nvPr/>
        </p:nvSpPr>
        <p:spPr>
          <a:xfrm>
            <a:off x="9595580" y="4866246"/>
            <a:ext cx="1927123" cy="36576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Trachea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92DF1B-B1D7-BFF7-EF87-B1B7A83C5DC5}"/>
              </a:ext>
            </a:extLst>
          </p:cNvPr>
          <p:cNvSpPr/>
          <p:nvPr/>
        </p:nvSpPr>
        <p:spPr>
          <a:xfrm>
            <a:off x="9595580" y="5287904"/>
            <a:ext cx="1927123" cy="36576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BQL: Gonads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27F6C8-6B2E-E771-A3FC-2EDB0EAA4689}"/>
              </a:ext>
            </a:extLst>
          </p:cNvPr>
          <p:cNvGrpSpPr/>
          <p:nvPr/>
        </p:nvGrpSpPr>
        <p:grpSpPr>
          <a:xfrm>
            <a:off x="9995434" y="190357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4C0C5A6-3F5F-7C7E-7C15-D4E25F403FDF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A8669DCD-CDFC-AE84-32A5-A77B184A2845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qPCR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BED2049-989A-7935-2C09-DCB1BDB1CA25}"/>
              </a:ext>
            </a:extLst>
          </p:cNvPr>
          <p:cNvSpPr/>
          <p:nvPr/>
        </p:nvSpPr>
        <p:spPr>
          <a:xfrm>
            <a:off x="6883280" y="2158933"/>
            <a:ext cx="1927123" cy="5486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Subretinal injection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CA1357-0595-E7A0-A36F-C3AB76A5152A}"/>
              </a:ext>
            </a:extLst>
          </p:cNvPr>
          <p:cNvSpPr/>
          <p:nvPr/>
        </p:nvSpPr>
        <p:spPr>
          <a:xfrm>
            <a:off x="7256205" y="2671193"/>
            <a:ext cx="1927123" cy="5486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Timepoint: 3 months post dose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4E56068-BC4B-D346-6CFE-EE762B889FC2}"/>
              </a:ext>
            </a:extLst>
          </p:cNvPr>
          <p:cNvSpPr/>
          <p:nvPr/>
        </p:nvSpPr>
        <p:spPr>
          <a:xfrm>
            <a:off x="9597683" y="1475965"/>
            <a:ext cx="1927123" cy="7865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AAV Detected in multiple organs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F24926-8F64-A434-9A4E-2CE75BA96F2B}"/>
              </a:ext>
            </a:extLst>
          </p:cNvPr>
          <p:cNvSpPr txBox="1"/>
          <p:nvPr/>
        </p:nvSpPr>
        <p:spPr>
          <a:xfrm>
            <a:off x="464216" y="5968721"/>
            <a:ext cx="577382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U.S. Food and Drug Administration. </a:t>
            </a:r>
            <a:r>
              <a:rPr lang="en-US" sz="900" i="1"/>
              <a:t>Package Insert Luxturna.</a:t>
            </a:r>
            <a:r>
              <a:rPr lang="en-US" sz="900"/>
              <a:t> Spark Therapeutics, Inc. 2024. https://fda.gov/media/109906/download.</a:t>
            </a:r>
          </a:p>
          <a:p>
            <a:r>
              <a:rPr lang="en-US" sz="900" err="1"/>
              <a:t>Swissmedic</a:t>
            </a:r>
            <a:r>
              <a:rPr lang="en-US" sz="900"/>
              <a:t>, Swiss Agency for Therapeutic Products. </a:t>
            </a:r>
            <a:r>
              <a:rPr lang="en-US" sz="900" i="1"/>
              <a:t>Swiss Public Assessment Report LUXTURNA. </a:t>
            </a:r>
            <a:r>
              <a:rPr lang="en-US" sz="900"/>
              <a:t>15 April 2020.</a:t>
            </a:r>
            <a:r>
              <a:rPr lang="en-US" sz="900" i="1"/>
              <a:t> </a:t>
            </a:r>
            <a:r>
              <a:rPr lang="en-US" sz="900"/>
              <a:t>https://www.swissmedic.ch/dam/swissmedic/de/dokumente/zulassung/swisspar/67371-luxturna-01-swisspar-20200415.pdf.download.pdf/2020-04-15_SwissPAR_Luxturna-FINAL.pdf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BE3EB0-1C6E-4205-8FDE-5CC94B4BEF72}"/>
              </a:ext>
            </a:extLst>
          </p:cNvPr>
          <p:cNvCxnSpPr>
            <a:cxnSpLocks/>
          </p:cNvCxnSpPr>
          <p:nvPr/>
        </p:nvCxnSpPr>
        <p:spPr>
          <a:xfrm>
            <a:off x="5878286" y="1349829"/>
            <a:ext cx="0" cy="4735285"/>
          </a:xfrm>
          <a:prstGeom prst="line">
            <a:avLst/>
          </a:prstGeom>
          <a:ln w="571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233E26-A661-0E18-F0CC-BAB9E45246BA}"/>
              </a:ext>
            </a:extLst>
          </p:cNvPr>
          <p:cNvSpPr/>
          <p:nvPr/>
        </p:nvSpPr>
        <p:spPr>
          <a:xfrm>
            <a:off x="3467626" y="1349829"/>
            <a:ext cx="2160288" cy="447402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FCD8616-9286-494A-6A17-FF8B46706EAC}"/>
              </a:ext>
            </a:extLst>
          </p:cNvPr>
          <p:cNvSpPr/>
          <p:nvPr/>
        </p:nvSpPr>
        <p:spPr>
          <a:xfrm>
            <a:off x="9478997" y="1343929"/>
            <a:ext cx="2160288" cy="447402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53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4">
            <a:extLst>
              <a:ext uri="{FF2B5EF4-FFF2-40B4-BE49-F238E27FC236}">
                <a16:creationId xmlns:a16="http://schemas.microsoft.com/office/drawing/2014/main" id="{1058ADE5-08BE-8575-C6AD-EB102E105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675"/>
            <a:ext cx="11017392" cy="4886046"/>
          </a:xfr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Systemic exposure (serum pos) seen from some patients after subretinal injection</a:t>
            </a:r>
          </a:p>
          <a:p>
            <a:r>
              <a:rPr lang="en-US" dirty="0">
                <a:solidFill>
                  <a:srgbClr val="000000"/>
                </a:solidFill>
              </a:rPr>
              <a:t>Assay principles remain the same from nonclinical to clinical use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FA698-5865-B449-ADB7-EC16D4EB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Clinical Vector Shedding of AAV by qPCR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D1D780-4820-47CF-2331-BF8BFD9B5BE7}"/>
              </a:ext>
            </a:extLst>
          </p:cNvPr>
          <p:cNvGrpSpPr/>
          <p:nvPr/>
        </p:nvGrpSpPr>
        <p:grpSpPr>
          <a:xfrm>
            <a:off x="9995434" y="190357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56473D7-1388-E4CE-C15C-8336647C7799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C817096A-46F4-4813-A329-0BAEDA3EB2E8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qPCR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ECA61A-F923-4247-7D9D-043D7C482352}"/>
              </a:ext>
            </a:extLst>
          </p:cNvPr>
          <p:cNvSpPr txBox="1"/>
          <p:nvPr/>
        </p:nvSpPr>
        <p:spPr>
          <a:xfrm>
            <a:off x="431339" y="6429119"/>
            <a:ext cx="577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U.S. Food and Drug Administration. </a:t>
            </a:r>
            <a:r>
              <a:rPr lang="en-US" sz="900" i="1"/>
              <a:t>Package Insert Luxturna.</a:t>
            </a:r>
            <a:r>
              <a:rPr lang="en-US" sz="900"/>
              <a:t> Spark Therapeutics, Inc. 2024. https://fda.gov/media/109906/download.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34F733-3B4E-76A2-C8DA-17985A493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31203"/>
              </p:ext>
            </p:extLst>
          </p:nvPr>
        </p:nvGraphicFramePr>
        <p:xfrm>
          <a:off x="1520901" y="1608177"/>
          <a:ext cx="9651990" cy="305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398">
                  <a:extLst>
                    <a:ext uri="{9D8B030D-6E8A-4147-A177-3AD203B41FA5}">
                      <a16:colId xmlns:a16="http://schemas.microsoft.com/office/drawing/2014/main" val="4031792427"/>
                    </a:ext>
                  </a:extLst>
                </a:gridCol>
                <a:gridCol w="2452351">
                  <a:extLst>
                    <a:ext uri="{9D8B030D-6E8A-4147-A177-3AD203B41FA5}">
                      <a16:colId xmlns:a16="http://schemas.microsoft.com/office/drawing/2014/main" val="4130868696"/>
                    </a:ext>
                  </a:extLst>
                </a:gridCol>
                <a:gridCol w="2627791">
                  <a:extLst>
                    <a:ext uri="{9D8B030D-6E8A-4147-A177-3AD203B41FA5}">
                      <a16:colId xmlns:a16="http://schemas.microsoft.com/office/drawing/2014/main" val="502893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45781665"/>
                    </a:ext>
                  </a:extLst>
                </a:gridCol>
                <a:gridCol w="2433170">
                  <a:extLst>
                    <a:ext uri="{9D8B030D-6E8A-4147-A177-3AD203B41FA5}">
                      <a16:colId xmlns:a16="http://schemas.microsoft.com/office/drawing/2014/main" val="1092478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Unilateral Injection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Bilateral Injection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26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Injected Eye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Un-injected Eye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28330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45% of Subjects: low, transient levels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7% of Subjects: positive until Day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45% of Subjects: vector detected Day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476180"/>
                  </a:ext>
                </a:extLst>
              </a:tr>
              <a:tr h="589000">
                <a:tc vMerge="1"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Majority had no detectable DNA by Day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655759"/>
                  </a:ext>
                </a:extLst>
              </a:tr>
              <a:tr h="120189">
                <a:tc>
                  <a:txBody>
                    <a:bodyPr/>
                    <a:lstStyle/>
                    <a:p>
                      <a:pPr algn="ctr"/>
                      <a:endParaRPr lang="en-US" sz="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520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Serum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10% of Subjects: 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980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62830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3590-634F-A448-CE47-8D0BEB22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85"/>
            <a:ext cx="11017391" cy="67500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qPCR or </a:t>
            </a:r>
            <a:r>
              <a:rPr lang="en-US" dirty="0" err="1">
                <a:solidFill>
                  <a:srgbClr val="000000"/>
                </a:solidFill>
              </a:rPr>
              <a:t>dPCR</a:t>
            </a:r>
            <a:r>
              <a:rPr lang="en-US" dirty="0">
                <a:solidFill>
                  <a:srgbClr val="000000"/>
                </a:solidFill>
              </a:rPr>
              <a:t>? Benefits and Challenges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C9F42D2-04E3-F7C9-D93F-EF3CF840E7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09039"/>
              </p:ext>
            </p:extLst>
          </p:nvPr>
        </p:nvGraphicFramePr>
        <p:xfrm>
          <a:off x="923925" y="1686534"/>
          <a:ext cx="11017248" cy="43250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108246">
                  <a:extLst>
                    <a:ext uri="{9D8B030D-6E8A-4147-A177-3AD203B41FA5}">
                      <a16:colId xmlns:a16="http://schemas.microsoft.com/office/drawing/2014/main" val="1923068181"/>
                    </a:ext>
                  </a:extLst>
                </a:gridCol>
                <a:gridCol w="2405743">
                  <a:extLst>
                    <a:ext uri="{9D8B030D-6E8A-4147-A177-3AD203B41FA5}">
                      <a16:colId xmlns:a16="http://schemas.microsoft.com/office/drawing/2014/main" val="2478713968"/>
                    </a:ext>
                  </a:extLst>
                </a:gridCol>
                <a:gridCol w="2503259">
                  <a:extLst>
                    <a:ext uri="{9D8B030D-6E8A-4147-A177-3AD203B41FA5}">
                      <a16:colId xmlns:a16="http://schemas.microsoft.com/office/drawing/2014/main" val="724038218"/>
                    </a:ext>
                  </a:extLst>
                </a:gridCol>
              </a:tblGrid>
              <a:tr h="3437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Dynamic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8+ Log</a:t>
                      </a:r>
                      <a:r>
                        <a:rPr lang="en-US" sz="1400" b="1" baseline="-25000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4 Log</a:t>
                      </a:r>
                      <a:r>
                        <a:rPr lang="en-US" sz="1400" b="1" baseline="-2500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; lower ULOQ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349630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Sensitivity/rare event quantitation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91662"/>
                  </a:ext>
                </a:extLst>
              </a:tr>
              <a:tr h="543826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Quantitation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Std Curve Interpolation (R</a:t>
                      </a:r>
                      <a:r>
                        <a:rPr lang="en-US" sz="1400" b="1" baseline="300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 and Slope criteria)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Absolute (droplet count with Poisson statistics)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27609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Plate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24 up to 96*4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664087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Detectable Foldchange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1.25-1.50x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1.2x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254207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Susceptible to PCR inhibition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452056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Amplification Reliance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Higher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29591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775020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Dilution 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Very 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54453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Industry Comfort for Validated Assays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Good, growing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38454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285820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Instrument Validation Comfort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Good, growing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8699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66852C0-D65D-98C2-D646-7C29A288D14C}"/>
              </a:ext>
            </a:extLst>
          </p:cNvPr>
          <p:cNvGrpSpPr/>
          <p:nvPr/>
        </p:nvGrpSpPr>
        <p:grpSpPr>
          <a:xfrm>
            <a:off x="7225288" y="735540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BDA581E-5029-26EA-392D-0B6D68C7DA40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C3D1281C-F353-BF8A-C618-1522589F4BB7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qPCR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A073AE-85EE-0679-1960-2B8DC1E46E66}"/>
              </a:ext>
            </a:extLst>
          </p:cNvPr>
          <p:cNvGrpSpPr/>
          <p:nvPr/>
        </p:nvGrpSpPr>
        <p:grpSpPr>
          <a:xfrm>
            <a:off x="9656874" y="735540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A1C49E-677F-00E5-E587-F0F85DC7044E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5269E0EA-9410-00A6-2D46-9EBC259B8CD6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 err="1"/>
                <a:t>dPCR</a:t>
              </a:r>
              <a:endParaRPr lang="en-US" sz="2400" kern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32CE0-73E9-087D-991A-222658394E98}"/>
              </a:ext>
            </a:extLst>
          </p:cNvPr>
          <p:cNvSpPr txBox="1"/>
          <p:nvPr/>
        </p:nvSpPr>
        <p:spPr>
          <a:xfrm>
            <a:off x="701467" y="6244716"/>
            <a:ext cx="4274570" cy="30400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900"/>
              <a:t>Hays </a:t>
            </a:r>
            <a:r>
              <a:rPr lang="en-US" sz="900" i="1"/>
              <a:t>et al. The AAPS Journal</a:t>
            </a:r>
            <a:r>
              <a:rPr lang="en-US" sz="900"/>
              <a:t> </a:t>
            </a:r>
            <a:r>
              <a:rPr lang="en-US" sz="900" b="1"/>
              <a:t>26</a:t>
            </a:r>
            <a:r>
              <a:rPr lang="en-US" sz="900"/>
              <a:t>(24):1-31 (2024); Corsaro </a:t>
            </a:r>
            <a:r>
              <a:rPr lang="en-US" sz="900" i="1"/>
              <a:t>et al. Bioanalysis</a:t>
            </a:r>
            <a:r>
              <a:rPr lang="en-US" sz="900"/>
              <a:t> </a:t>
            </a:r>
            <a:r>
              <a:rPr lang="en-US" sz="900" b="1"/>
              <a:t>13</a:t>
            </a:r>
            <a:r>
              <a:rPr lang="en-US" sz="900"/>
              <a:t>(6): 415-463 (2021); Pan </a:t>
            </a:r>
            <a:r>
              <a:rPr lang="en-US" sz="900" i="1"/>
              <a:t>et al. Bioanalysis </a:t>
            </a:r>
            <a:r>
              <a:rPr lang="en-US" sz="900" b="1"/>
              <a:t>15</a:t>
            </a:r>
            <a:r>
              <a:rPr lang="en-US" sz="900"/>
              <a:t>(14): 773-814 (2023); Loo </a:t>
            </a:r>
            <a:r>
              <a:rPr lang="en-US" sz="900" i="1"/>
              <a:t>et al. Bioanalysis</a:t>
            </a:r>
            <a:r>
              <a:rPr lang="en-US" sz="900"/>
              <a:t> </a:t>
            </a:r>
            <a:r>
              <a:rPr lang="en-US" sz="900" b="1"/>
              <a:t>14</a:t>
            </a:r>
            <a:r>
              <a:rPr lang="en-US" sz="900"/>
              <a:t>(11): 737-793 (2022); </a:t>
            </a:r>
            <a:r>
              <a:rPr lang="en-US" sz="900" err="1"/>
              <a:t>Wissel</a:t>
            </a:r>
            <a:r>
              <a:rPr lang="en-US" sz="900"/>
              <a:t> </a:t>
            </a:r>
            <a:r>
              <a:rPr lang="en-US" sz="900" i="1"/>
              <a:t>et al. Bioanalysis</a:t>
            </a:r>
            <a:r>
              <a:rPr lang="en-US" sz="900"/>
              <a:t> </a:t>
            </a:r>
            <a:r>
              <a:rPr lang="en-US" sz="900" b="1"/>
              <a:t>14</a:t>
            </a:r>
            <a:r>
              <a:rPr lang="en-US" sz="900"/>
              <a:t>(12): 853-863 (2022); Huggett </a:t>
            </a:r>
            <a:r>
              <a:rPr lang="en-US" sz="900" i="1"/>
              <a:t>et al. Clinical Chemistry</a:t>
            </a:r>
            <a:r>
              <a:rPr lang="en-US" sz="900"/>
              <a:t> </a:t>
            </a:r>
            <a:r>
              <a:rPr lang="en-US" sz="900" b="1"/>
              <a:t>59</a:t>
            </a:r>
            <a:r>
              <a:rPr lang="en-US" sz="900">
                <a:sym typeface="Wingdings" panose="05000000000000000000" pitchFamily="2" charset="2"/>
              </a:rPr>
              <a:t>(</a:t>
            </a:r>
            <a:r>
              <a:rPr lang="en-US" sz="900"/>
              <a:t>6): 892–902 (2013)</a:t>
            </a:r>
          </a:p>
        </p:txBody>
      </p:sp>
    </p:spTree>
    <p:extLst>
      <p:ext uri="{BB962C8B-B14F-4D97-AF65-F5344CB8AC3E}">
        <p14:creationId xmlns:p14="http://schemas.microsoft.com/office/powerpoint/2010/main" val="228139589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3590-634F-A448-CE47-8D0BEB22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Overarching PCR Themes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qPCR and </a:t>
            </a:r>
            <a:r>
              <a:rPr lang="en-US" dirty="0" err="1">
                <a:solidFill>
                  <a:srgbClr val="000000"/>
                </a:solidFill>
              </a:rPr>
              <a:t>dPCR</a:t>
            </a:r>
            <a:r>
              <a:rPr lang="en-US" dirty="0">
                <a:solidFill>
                  <a:srgbClr val="000000"/>
                </a:solidFill>
              </a:rPr>
              <a:t> Considerations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C9F42D2-04E3-F7C9-D93F-EF3CF840E7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533805"/>
              </p:ext>
            </p:extLst>
          </p:nvPr>
        </p:nvGraphicFramePr>
        <p:xfrm>
          <a:off x="923925" y="1828052"/>
          <a:ext cx="10992230" cy="341666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992230">
                  <a:extLst>
                    <a:ext uri="{9D8B030D-6E8A-4147-A177-3AD203B41FA5}">
                      <a16:colId xmlns:a16="http://schemas.microsoft.com/office/drawing/2014/main" val="1923068181"/>
                    </a:ext>
                  </a:extLst>
                </a:gridCol>
              </a:tblGrid>
              <a:tr h="3437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QCs (High, Mid, Low) and NTC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349630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Reverse-transcription workflows available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91662"/>
                  </a:ext>
                </a:extLst>
              </a:tr>
              <a:tr h="32289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Primers and probes are critical reagents and should be purified and nuclease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27609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LLOQ &lt;50 copies/ug gDNA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664087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Copy No./ug nucleic acid reported generally; but copy/volume matrix could be used with justification (copy/µL blood for cell kinetics)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53496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NTC (water wells) and blank matrix/background DNA/RNA should be tested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71833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Interference with multiplexing possible, define variability separately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67851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Restriction enzymes may improve quantitation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564235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Sample preparation similar for tissue homogenization/cell lysis/DNA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053710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Similar validation plans, but criteria will be platform 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643458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60A38A0D-43A0-4C87-26A7-A2281F57E622}"/>
              </a:ext>
            </a:extLst>
          </p:cNvPr>
          <p:cNvGrpSpPr/>
          <p:nvPr/>
        </p:nvGrpSpPr>
        <p:grpSpPr>
          <a:xfrm>
            <a:off x="7016897" y="834390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C091674-208E-5914-BF36-E7A6F2AC5115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F511727A-08AF-07FA-332B-6C6ED34C5A10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qPCR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2ED17D-A4DB-939C-5A69-8D015EF97D85}"/>
              </a:ext>
            </a:extLst>
          </p:cNvPr>
          <p:cNvGrpSpPr/>
          <p:nvPr/>
        </p:nvGrpSpPr>
        <p:grpSpPr>
          <a:xfrm>
            <a:off x="9818799" y="834390"/>
            <a:ext cx="2036792" cy="892318"/>
            <a:chOff x="11834" y="669238"/>
            <a:chExt cx="3546177" cy="892318"/>
          </a:xfrm>
          <a:solidFill>
            <a:schemeClr val="accent2"/>
          </a:solidFill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BACBB2B-D0F1-276E-FE0C-1FC543C8F21C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1C760C92-547A-B187-A92F-AA9241B1D500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 err="1"/>
                <a:t>dPCR</a:t>
              </a:r>
              <a:endParaRPr lang="en-US" sz="2400" kern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6E2A58-0774-494E-9E5D-67DAAB6564DD}"/>
              </a:ext>
            </a:extLst>
          </p:cNvPr>
          <p:cNvSpPr txBox="1"/>
          <p:nvPr/>
        </p:nvSpPr>
        <p:spPr>
          <a:xfrm>
            <a:off x="587022" y="6238376"/>
            <a:ext cx="4274570" cy="30400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900"/>
              <a:t>Hays </a:t>
            </a:r>
            <a:r>
              <a:rPr lang="en-US" sz="900" i="1"/>
              <a:t>et al. The AAPS Journal</a:t>
            </a:r>
            <a:r>
              <a:rPr lang="en-US" sz="900"/>
              <a:t> </a:t>
            </a:r>
            <a:r>
              <a:rPr lang="en-US" sz="900" b="1"/>
              <a:t>26</a:t>
            </a:r>
            <a:r>
              <a:rPr lang="en-US" sz="900"/>
              <a:t>(24):1-31 (2024); Corsaro </a:t>
            </a:r>
            <a:r>
              <a:rPr lang="en-US" sz="900" i="1"/>
              <a:t>et al. Bioanalysis</a:t>
            </a:r>
            <a:r>
              <a:rPr lang="en-US" sz="900"/>
              <a:t> </a:t>
            </a:r>
            <a:r>
              <a:rPr lang="en-US" sz="900" b="1"/>
              <a:t>13</a:t>
            </a:r>
            <a:r>
              <a:rPr lang="en-US" sz="900"/>
              <a:t>(6): 415-463 (2021); Pan </a:t>
            </a:r>
            <a:r>
              <a:rPr lang="en-US" sz="900" i="1"/>
              <a:t>et al. Bioanalysis </a:t>
            </a:r>
            <a:r>
              <a:rPr lang="en-US" sz="900" b="1"/>
              <a:t>15</a:t>
            </a:r>
            <a:r>
              <a:rPr lang="en-US" sz="900"/>
              <a:t>(14): 773-814 (2023); </a:t>
            </a:r>
            <a:r>
              <a:rPr lang="en-US" sz="900" err="1"/>
              <a:t>Wissel</a:t>
            </a:r>
            <a:r>
              <a:rPr lang="en-US" sz="900"/>
              <a:t> </a:t>
            </a:r>
            <a:r>
              <a:rPr lang="en-US" sz="900" i="1"/>
              <a:t>et al. Bioanalysis</a:t>
            </a:r>
            <a:r>
              <a:rPr lang="en-US" sz="900"/>
              <a:t> </a:t>
            </a:r>
            <a:r>
              <a:rPr lang="en-US" sz="900" b="1"/>
              <a:t>14</a:t>
            </a:r>
            <a:r>
              <a:rPr lang="en-US" sz="900"/>
              <a:t>(12): 853-863 (2022); Huggett </a:t>
            </a:r>
            <a:r>
              <a:rPr lang="en-US" sz="900" i="1"/>
              <a:t>et al. Clinical Chemistry</a:t>
            </a:r>
            <a:r>
              <a:rPr lang="en-US" sz="900"/>
              <a:t> </a:t>
            </a:r>
            <a:r>
              <a:rPr lang="en-US" sz="900" b="1"/>
              <a:t>59</a:t>
            </a:r>
            <a:r>
              <a:rPr lang="en-US" sz="900">
                <a:sym typeface="Wingdings" panose="05000000000000000000" pitchFamily="2" charset="2"/>
              </a:rPr>
              <a:t>(</a:t>
            </a:r>
            <a:r>
              <a:rPr lang="en-US" sz="900"/>
              <a:t>6): 892–902 (2013); Sun </a:t>
            </a:r>
            <a:r>
              <a:rPr lang="en-US" sz="900" i="1"/>
              <a:t>et al. Bioanalysis</a:t>
            </a:r>
            <a:r>
              <a:rPr lang="en-US" sz="900"/>
              <a:t> </a:t>
            </a:r>
            <a:r>
              <a:rPr lang="en-US" sz="900" b="1"/>
              <a:t>15</a:t>
            </a:r>
            <a:r>
              <a:rPr lang="en-US" sz="900"/>
              <a:t>(17):1069-1081 (2023)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935E6-9644-18B3-4150-212A685BAC0C}"/>
              </a:ext>
            </a:extLst>
          </p:cNvPr>
          <p:cNvSpPr txBox="1"/>
          <p:nvPr/>
        </p:nvSpPr>
        <p:spPr>
          <a:xfrm>
            <a:off x="9220056" y="834390"/>
            <a:ext cx="815148" cy="109440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480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0758568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B0BDAE-01A6-AEFA-8C9C-8DD0066EF1F0}"/>
              </a:ext>
            </a:extLst>
          </p:cNvPr>
          <p:cNvGrpSpPr/>
          <p:nvPr/>
        </p:nvGrpSpPr>
        <p:grpSpPr>
          <a:xfrm flipV="1">
            <a:off x="5181399" y="-795190"/>
            <a:ext cx="7022031" cy="6793798"/>
            <a:chOff x="5001078" y="0"/>
            <a:chExt cx="7190923" cy="6858000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44533E5-169E-2A41-A375-AEF54F575EFD}"/>
                </a:ext>
              </a:extLst>
            </p:cNvPr>
            <p:cNvSpPr/>
            <p:nvPr/>
          </p:nvSpPr>
          <p:spPr>
            <a:xfrm>
              <a:off x="5001078" y="0"/>
              <a:ext cx="7190922" cy="6858000"/>
            </a:xfrm>
            <a:custGeom>
              <a:avLst/>
              <a:gdLst>
                <a:gd name="connsiteX0" fmla="*/ 191264 w 7190922"/>
                <a:gd name="connsiteY0" fmla="*/ 0 h 6858000"/>
                <a:gd name="connsiteX1" fmla="*/ 7190922 w 7190922"/>
                <a:gd name="connsiteY1" fmla="*/ 0 h 6858000"/>
                <a:gd name="connsiteX2" fmla="*/ 7190922 w 7190922"/>
                <a:gd name="connsiteY2" fmla="*/ 6617719 h 6858000"/>
                <a:gd name="connsiteX3" fmla="*/ 7089344 w 7190922"/>
                <a:gd name="connsiteY3" fmla="*/ 6652089 h 6858000"/>
                <a:gd name="connsiteX4" fmla="*/ 6296573 w 7190922"/>
                <a:gd name="connsiteY4" fmla="*/ 6834795 h 6858000"/>
                <a:gd name="connsiteX5" fmla="*/ 6113956 w 7190922"/>
                <a:gd name="connsiteY5" fmla="*/ 6858000 h 6858000"/>
                <a:gd name="connsiteX6" fmla="*/ 4814842 w 7190922"/>
                <a:gd name="connsiteY6" fmla="*/ 6858000 h 6858000"/>
                <a:gd name="connsiteX7" fmla="*/ 4632225 w 7190922"/>
                <a:gd name="connsiteY7" fmla="*/ 6834795 h 6858000"/>
                <a:gd name="connsiteX8" fmla="*/ 0 w 7190922"/>
                <a:gd name="connsiteY8" fmla="*/ 1433358 h 6858000"/>
                <a:gd name="connsiteX9" fmla="*/ 172034 w 7190922"/>
                <a:gd name="connsiteY9" fmla="*/ 6772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0922" h="6858000">
                  <a:moveTo>
                    <a:pt x="191264" y="0"/>
                  </a:moveTo>
                  <a:lnTo>
                    <a:pt x="7190922" y="0"/>
                  </a:lnTo>
                  <a:lnTo>
                    <a:pt x="7190922" y="6617719"/>
                  </a:lnTo>
                  <a:lnTo>
                    <a:pt x="7089344" y="6652089"/>
                  </a:lnTo>
                  <a:cubicBezTo>
                    <a:pt x="6832684" y="6731918"/>
                    <a:pt x="6567912" y="6793335"/>
                    <a:pt x="6296573" y="6834795"/>
                  </a:cubicBezTo>
                  <a:lnTo>
                    <a:pt x="6113956" y="6858000"/>
                  </a:lnTo>
                  <a:lnTo>
                    <a:pt x="4814842" y="6858000"/>
                  </a:lnTo>
                  <a:lnTo>
                    <a:pt x="4632225" y="6834795"/>
                  </a:lnTo>
                  <a:cubicBezTo>
                    <a:pt x="2009280" y="6434017"/>
                    <a:pt x="0" y="4168334"/>
                    <a:pt x="0" y="1433358"/>
                  </a:cubicBezTo>
                  <a:cubicBezTo>
                    <a:pt x="0" y="961811"/>
                    <a:pt x="59729" y="504213"/>
                    <a:pt x="172034" y="6772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1B38E23-A667-E14E-AFD3-884124418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0718" y="0"/>
              <a:ext cx="5521283" cy="5228118"/>
            </a:xfrm>
            <a:custGeom>
              <a:avLst/>
              <a:gdLst>
                <a:gd name="connsiteX0" fmla="*/ 280968 w 5521283"/>
                <a:gd name="connsiteY0" fmla="*/ 0 h 5228118"/>
                <a:gd name="connsiteX1" fmla="*/ 5521283 w 5521283"/>
                <a:gd name="connsiteY1" fmla="*/ 0 h 5228118"/>
                <a:gd name="connsiteX2" fmla="*/ 5521283 w 5521283"/>
                <a:gd name="connsiteY2" fmla="*/ 4812255 h 5228118"/>
                <a:gd name="connsiteX3" fmla="*/ 5439945 w 5521283"/>
                <a:gd name="connsiteY3" fmla="*/ 4853914 h 5228118"/>
                <a:gd name="connsiteX4" fmla="*/ 3794760 w 5521283"/>
                <a:gd name="connsiteY4" fmla="*/ 5228118 h 5228118"/>
                <a:gd name="connsiteX5" fmla="*/ 0 w 5521283"/>
                <a:gd name="connsiteY5" fmla="*/ 1433358 h 5228118"/>
                <a:gd name="connsiteX6" fmla="*/ 230266 w 5521283"/>
                <a:gd name="connsiteY6" fmla="*/ 128592 h 522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283" h="5228118">
                  <a:moveTo>
                    <a:pt x="280968" y="0"/>
                  </a:moveTo>
                  <a:lnTo>
                    <a:pt x="5521283" y="0"/>
                  </a:lnTo>
                  <a:lnTo>
                    <a:pt x="5521283" y="4812255"/>
                  </a:lnTo>
                  <a:lnTo>
                    <a:pt x="5439945" y="4853914"/>
                  </a:lnTo>
                  <a:cubicBezTo>
                    <a:pt x="4942252" y="5093727"/>
                    <a:pt x="4384200" y="5228118"/>
                    <a:pt x="3794760" y="5228118"/>
                  </a:cubicBezTo>
                  <a:cubicBezTo>
                    <a:pt x="1698972" y="5228118"/>
                    <a:pt x="0" y="3529146"/>
                    <a:pt x="0" y="1433358"/>
                  </a:cubicBezTo>
                  <a:cubicBezTo>
                    <a:pt x="0" y="974905"/>
                    <a:pt x="81299" y="535439"/>
                    <a:pt x="230266" y="12859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1F16F4-86AB-471B-B6A2-25AD94BF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065"/>
            <a:ext cx="11017391" cy="67500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Therapeutic Strategies to Treat Life-Threatening Diseases </a:t>
            </a:r>
            <a:br>
              <a:rPr lang="en-US">
                <a:solidFill>
                  <a:schemeClr val="tx1">
                    <a:lumMod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</a:schemeClr>
                </a:solidFill>
              </a:rPr>
              <a:t>Have Advanced Over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663B04-887B-DA45-B2EC-ADF1807672D6}"/>
              </a:ext>
            </a:extLst>
          </p:cNvPr>
          <p:cNvSpPr txBox="1"/>
          <p:nvPr/>
        </p:nvSpPr>
        <p:spPr>
          <a:xfrm>
            <a:off x="838200" y="1376015"/>
            <a:ext cx="3956137" cy="27235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80" normalizeH="0" baseline="0" noProof="0">
                <a:ln>
                  <a:noFill/>
                </a:ln>
                <a:solidFill>
                  <a:srgbClr val="58606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INNOVATION TIMELINE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2FD3106C-9DAD-9E46-8F30-74C1C741C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8699" y="2175837"/>
            <a:ext cx="1371600" cy="1371600"/>
          </a:xfrm>
          <a:prstGeom prst="rect">
            <a:avLst/>
          </a:prstGeom>
          <a:effectLst/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1036925-331D-F54D-BEA2-0CE10C5CF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8497" y="2117110"/>
            <a:ext cx="1280160" cy="1481925"/>
          </a:xfrm>
          <a:prstGeom prst="rect">
            <a:avLst/>
          </a:prstGeom>
          <a:effectLst/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2F3DFCF-B859-3040-A6F0-C2DDEFADD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2302" y="1904510"/>
            <a:ext cx="1371600" cy="1661374"/>
          </a:xfrm>
          <a:prstGeom prst="rect">
            <a:avLst/>
          </a:prstGeom>
          <a:effectLst/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ACF5FC3-B53C-3643-B5CE-F3F9E0019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4213" y="2120675"/>
            <a:ext cx="1463040" cy="1456595"/>
          </a:xfrm>
          <a:prstGeom prst="rect">
            <a:avLst/>
          </a:prstGeom>
          <a:effectLst/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65374F7-F6BB-234F-A940-3C2146C49E4D}"/>
              </a:ext>
            </a:extLst>
          </p:cNvPr>
          <p:cNvSpPr txBox="1"/>
          <p:nvPr/>
        </p:nvSpPr>
        <p:spPr>
          <a:xfrm>
            <a:off x="3420990" y="5273131"/>
            <a:ext cx="1495036" cy="313038"/>
          </a:xfrm>
          <a:prstGeom prst="rect">
            <a:avLst/>
          </a:prstGeom>
          <a:noFill/>
        </p:spPr>
        <p:txBody>
          <a:bodyPr wrap="none" l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PROTEINS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4FD326-8282-9247-9D81-78070BE45B91}"/>
              </a:ext>
            </a:extLst>
          </p:cNvPr>
          <p:cNvSpPr txBox="1"/>
          <p:nvPr/>
        </p:nvSpPr>
        <p:spPr>
          <a:xfrm>
            <a:off x="5553590" y="5252432"/>
            <a:ext cx="1642054" cy="354436"/>
          </a:xfrm>
          <a:prstGeom prst="rect">
            <a:avLst/>
          </a:prstGeom>
          <a:noFill/>
        </p:spPr>
        <p:txBody>
          <a:bodyPr wrap="none" l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RNA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43C9AC-8296-3345-89EA-0EC77AE3AB6A}"/>
              </a:ext>
            </a:extLst>
          </p:cNvPr>
          <p:cNvSpPr txBox="1"/>
          <p:nvPr/>
        </p:nvSpPr>
        <p:spPr>
          <a:xfrm>
            <a:off x="7717884" y="5248118"/>
            <a:ext cx="1141109" cy="363065"/>
          </a:xfrm>
          <a:prstGeom prst="rect">
            <a:avLst/>
          </a:prstGeom>
          <a:noFill/>
        </p:spPr>
        <p:txBody>
          <a:bodyPr wrap="none" l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DNA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D462C72A-4A87-9F45-99E9-3F3E5CF0FDE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0449" y="5154774"/>
            <a:ext cx="516638" cy="516638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33AA9B98-A798-CE4A-B564-ABA3D50B62E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99065" y="5154774"/>
            <a:ext cx="516638" cy="51663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02C58615-C87E-184C-8E4C-117E61041E9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06769" y="5154774"/>
            <a:ext cx="516638" cy="5166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1D75949-452A-149B-AC72-EDEFA14375F3}"/>
              </a:ext>
            </a:extLst>
          </p:cNvPr>
          <p:cNvSpPr/>
          <p:nvPr/>
        </p:nvSpPr>
        <p:spPr>
          <a:xfrm>
            <a:off x="236045" y="5916736"/>
            <a:ext cx="11955956" cy="2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D7F31407-C1CA-3A4D-8257-B300418311FB}"/>
              </a:ext>
            </a:extLst>
          </p:cNvPr>
          <p:cNvSpPr/>
          <p:nvPr/>
        </p:nvSpPr>
        <p:spPr>
          <a:xfrm>
            <a:off x="0" y="3788943"/>
            <a:ext cx="3523407" cy="56762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08375CF1-47D5-29B9-8552-A4AB137FCEC9}"/>
              </a:ext>
            </a:extLst>
          </p:cNvPr>
          <p:cNvSpPr/>
          <p:nvPr/>
        </p:nvSpPr>
        <p:spPr>
          <a:xfrm>
            <a:off x="3310056" y="3783059"/>
            <a:ext cx="2048886" cy="574995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860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A36FA738-E2E0-9E2C-D733-D767D2FB8C99}"/>
              </a:ext>
            </a:extLst>
          </p:cNvPr>
          <p:cNvSpPr/>
          <p:nvPr/>
        </p:nvSpPr>
        <p:spPr>
          <a:xfrm>
            <a:off x="5145591" y="3783059"/>
            <a:ext cx="2055901" cy="574995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860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900CA437-AEF7-C8A2-E832-6F65271E6444}"/>
              </a:ext>
            </a:extLst>
          </p:cNvPr>
          <p:cNvSpPr/>
          <p:nvPr/>
        </p:nvSpPr>
        <p:spPr>
          <a:xfrm>
            <a:off x="6988140" y="3783059"/>
            <a:ext cx="2516143" cy="574995"/>
          </a:xfrm>
          <a:prstGeom prst="chevr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860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365B916B-2B9F-ED42-6150-D0464A9967E4}"/>
              </a:ext>
            </a:extLst>
          </p:cNvPr>
          <p:cNvSpPr/>
          <p:nvPr/>
        </p:nvSpPr>
        <p:spPr>
          <a:xfrm>
            <a:off x="9290931" y="3783059"/>
            <a:ext cx="2564660" cy="574995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8606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C5C9F4-1F98-4951-B522-1F14DA9BBD39}"/>
              </a:ext>
            </a:extLst>
          </p:cNvPr>
          <p:cNvSpPr/>
          <p:nvPr/>
        </p:nvSpPr>
        <p:spPr>
          <a:xfrm>
            <a:off x="9598699" y="3787890"/>
            <a:ext cx="2069588" cy="562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Genome Editing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49EC67-03B7-463D-1286-0F0AA50A8C7E}"/>
              </a:ext>
            </a:extLst>
          </p:cNvPr>
          <p:cNvSpPr/>
          <p:nvPr/>
        </p:nvSpPr>
        <p:spPr>
          <a:xfrm>
            <a:off x="7434595" y="3787890"/>
            <a:ext cx="1737145" cy="562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 Therapy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1B22D2-A996-75CF-AB11-7E791A806978}"/>
              </a:ext>
            </a:extLst>
          </p:cNvPr>
          <p:cNvSpPr/>
          <p:nvPr/>
        </p:nvSpPr>
        <p:spPr>
          <a:xfrm>
            <a:off x="5106443" y="3787890"/>
            <a:ext cx="2089201" cy="562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RNAi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2605FA-224B-436F-FE9F-BF2FB6FF87BC}"/>
              </a:ext>
            </a:extLst>
          </p:cNvPr>
          <p:cNvSpPr/>
          <p:nvPr/>
        </p:nvSpPr>
        <p:spPr>
          <a:xfrm>
            <a:off x="3540179" y="3787890"/>
            <a:ext cx="1693315" cy="562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86069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Biologics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023CC9-1A0D-AF68-AE99-17F50A7AD0E9}"/>
              </a:ext>
            </a:extLst>
          </p:cNvPr>
          <p:cNvSpPr/>
          <p:nvPr/>
        </p:nvSpPr>
        <p:spPr>
          <a:xfrm>
            <a:off x="597050" y="3787890"/>
            <a:ext cx="2701269" cy="562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86069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Small Molecule Drugs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8A5D3F3-B710-6F38-D822-2FE63A86651A}"/>
              </a:ext>
            </a:extLst>
          </p:cNvPr>
          <p:cNvCxnSpPr>
            <a:cxnSpLocks/>
          </p:cNvCxnSpPr>
          <p:nvPr/>
        </p:nvCxnSpPr>
        <p:spPr>
          <a:xfrm>
            <a:off x="3523407" y="1512194"/>
            <a:ext cx="8395711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8000">
                  <a:schemeClr val="accent4"/>
                </a:gs>
                <a:gs pos="100000">
                  <a:schemeClr val="bg2"/>
                </a:gs>
              </a:gsLst>
              <a:lin ang="0" scaled="1"/>
              <a:tileRect/>
            </a:gradFill>
            <a:prstDash val="soli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D9013D-0E74-041A-61EB-CC6D193EF7AD}"/>
              </a:ext>
            </a:extLst>
          </p:cNvPr>
          <p:cNvSpPr/>
          <p:nvPr/>
        </p:nvSpPr>
        <p:spPr>
          <a:xfrm>
            <a:off x="9284030" y="1752601"/>
            <a:ext cx="2607369" cy="3918811"/>
          </a:xfrm>
          <a:prstGeom prst="roundRect">
            <a:avLst/>
          </a:prstGeom>
          <a:noFill/>
          <a:ln w="19050">
            <a:solidFill>
              <a:schemeClr val="bg2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E347B5-6AF1-4633-A3AE-94FA919DD1DE}"/>
              </a:ext>
            </a:extLst>
          </p:cNvPr>
          <p:cNvGrpSpPr/>
          <p:nvPr/>
        </p:nvGrpSpPr>
        <p:grpSpPr>
          <a:xfrm>
            <a:off x="1387847" y="2184171"/>
            <a:ext cx="1373024" cy="1371600"/>
            <a:chOff x="1387847" y="2184171"/>
            <a:chExt cx="1373024" cy="13716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8787DA-FF25-4475-8D5B-239D767E98F9}"/>
                </a:ext>
              </a:extLst>
            </p:cNvPr>
            <p:cNvSpPr/>
            <p:nvPr/>
          </p:nvSpPr>
          <p:spPr>
            <a:xfrm>
              <a:off x="1387847" y="2184171"/>
              <a:ext cx="1373024" cy="1371600"/>
            </a:xfrm>
            <a:custGeom>
              <a:avLst/>
              <a:gdLst>
                <a:gd name="connsiteX0" fmla="*/ 686515 w 1373024"/>
                <a:gd name="connsiteY0" fmla="*/ 0 h 1373024"/>
                <a:gd name="connsiteX1" fmla="*/ 1373025 w 1373024"/>
                <a:gd name="connsiteY1" fmla="*/ 0 h 1373024"/>
                <a:gd name="connsiteX2" fmla="*/ 1373025 w 1373024"/>
                <a:gd name="connsiteY2" fmla="*/ 1373025 h 1373024"/>
                <a:gd name="connsiteX3" fmla="*/ 686515 w 1373024"/>
                <a:gd name="connsiteY3" fmla="*/ 1373025 h 1373024"/>
                <a:gd name="connsiteX4" fmla="*/ 686510 w 1373024"/>
                <a:gd name="connsiteY4" fmla="*/ 1373025 h 1373024"/>
                <a:gd name="connsiteX5" fmla="*/ 0 w 1373024"/>
                <a:gd name="connsiteY5" fmla="*/ 1373025 h 1373024"/>
                <a:gd name="connsiteX6" fmla="*/ 0 w 1373024"/>
                <a:gd name="connsiteY6" fmla="*/ 0 h 1373024"/>
                <a:gd name="connsiteX7" fmla="*/ 686510 w 1373024"/>
                <a:gd name="connsiteY7" fmla="*/ 0 h 13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3024" h="1373024">
                  <a:moveTo>
                    <a:pt x="686515" y="0"/>
                  </a:moveTo>
                  <a:cubicBezTo>
                    <a:pt x="1065664" y="0"/>
                    <a:pt x="1373025" y="0"/>
                    <a:pt x="1373025" y="0"/>
                  </a:cubicBezTo>
                  <a:lnTo>
                    <a:pt x="1373025" y="1373025"/>
                  </a:lnTo>
                  <a:cubicBezTo>
                    <a:pt x="1373025" y="1373025"/>
                    <a:pt x="1065664" y="1373025"/>
                    <a:pt x="686515" y="1373025"/>
                  </a:cubicBezTo>
                  <a:lnTo>
                    <a:pt x="686510" y="1373025"/>
                  </a:lnTo>
                  <a:cubicBezTo>
                    <a:pt x="307361" y="1373025"/>
                    <a:pt x="0" y="1373025"/>
                    <a:pt x="0" y="1373025"/>
                  </a:cubicBezTo>
                  <a:lnTo>
                    <a:pt x="0" y="0"/>
                  </a:lnTo>
                  <a:cubicBezTo>
                    <a:pt x="0" y="0"/>
                    <a:pt x="307361" y="0"/>
                    <a:pt x="686510" y="0"/>
                  </a:cubicBezTo>
                  <a:close/>
                </a:path>
              </a:pathLst>
            </a:custGeom>
            <a:solidFill>
              <a:srgbClr val="D6DEE2"/>
            </a:solidFill>
            <a:ln w="48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5718CDF-A5D6-485B-A94E-E734C38A25CC}"/>
                </a:ext>
              </a:extLst>
            </p:cNvPr>
            <p:cNvSpPr/>
            <p:nvPr/>
          </p:nvSpPr>
          <p:spPr>
            <a:xfrm>
              <a:off x="2021368" y="2690653"/>
              <a:ext cx="31999" cy="32022"/>
            </a:xfrm>
            <a:custGeom>
              <a:avLst/>
              <a:gdLst>
                <a:gd name="connsiteX0" fmla="*/ 16003 w 31999"/>
                <a:gd name="connsiteY0" fmla="*/ 32054 h 32055"/>
                <a:gd name="connsiteX1" fmla="*/ 9878 w 31999"/>
                <a:gd name="connsiteY1" fmla="*/ 30865 h 32055"/>
                <a:gd name="connsiteX2" fmla="*/ 4752 w 31999"/>
                <a:gd name="connsiteY2" fmla="*/ 27384 h 32055"/>
                <a:gd name="connsiteX3" fmla="*/ 1192 w 31999"/>
                <a:gd name="connsiteY3" fmla="*/ 22156 h 32055"/>
                <a:gd name="connsiteX4" fmla="*/ 1 w 31999"/>
                <a:gd name="connsiteY4" fmla="*/ 16103 h 32055"/>
                <a:gd name="connsiteX5" fmla="*/ 370 w 31999"/>
                <a:gd name="connsiteY5" fmla="*/ 12899 h 32055"/>
                <a:gd name="connsiteX6" fmla="*/ 1281 w 31999"/>
                <a:gd name="connsiteY6" fmla="*/ 9966 h 32055"/>
                <a:gd name="connsiteX7" fmla="*/ 2743 w 31999"/>
                <a:gd name="connsiteY7" fmla="*/ 7128 h 32055"/>
                <a:gd name="connsiteX8" fmla="*/ 4752 w 31999"/>
                <a:gd name="connsiteY8" fmla="*/ 4748 h 32055"/>
                <a:gd name="connsiteX9" fmla="*/ 7135 w 31999"/>
                <a:gd name="connsiteY9" fmla="*/ 2724 h 32055"/>
                <a:gd name="connsiteX10" fmla="*/ 9878 w 31999"/>
                <a:gd name="connsiteY10" fmla="*/ 1263 h 32055"/>
                <a:gd name="connsiteX11" fmla="*/ 12896 w 31999"/>
                <a:gd name="connsiteY11" fmla="*/ 344 h 32055"/>
                <a:gd name="connsiteX12" fmla="*/ 19109 w 31999"/>
                <a:gd name="connsiteY12" fmla="*/ 344 h 32055"/>
                <a:gd name="connsiteX13" fmla="*/ 22122 w 31999"/>
                <a:gd name="connsiteY13" fmla="*/ 1263 h 32055"/>
                <a:gd name="connsiteX14" fmla="*/ 24865 w 31999"/>
                <a:gd name="connsiteY14" fmla="*/ 2724 h 32055"/>
                <a:gd name="connsiteX15" fmla="*/ 27337 w 31999"/>
                <a:gd name="connsiteY15" fmla="*/ 4748 h 32055"/>
                <a:gd name="connsiteX16" fmla="*/ 29345 w 31999"/>
                <a:gd name="connsiteY16" fmla="*/ 7128 h 32055"/>
                <a:gd name="connsiteX17" fmla="*/ 31724 w 31999"/>
                <a:gd name="connsiteY17" fmla="*/ 12899 h 32055"/>
                <a:gd name="connsiteX18" fmla="*/ 31999 w 31999"/>
                <a:gd name="connsiteY18" fmla="*/ 16103 h 32055"/>
                <a:gd name="connsiteX19" fmla="*/ 16086 w 31999"/>
                <a:gd name="connsiteY19" fmla="*/ 32054 h 32055"/>
                <a:gd name="connsiteX20" fmla="*/ 16003 w 31999"/>
                <a:gd name="connsiteY20" fmla="*/ 32054 h 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9" h="32055">
                  <a:moveTo>
                    <a:pt x="16003" y="32054"/>
                  </a:moveTo>
                  <a:cubicBezTo>
                    <a:pt x="13900" y="32081"/>
                    <a:pt x="11819" y="31674"/>
                    <a:pt x="9878" y="30865"/>
                  </a:cubicBezTo>
                  <a:cubicBezTo>
                    <a:pt x="7947" y="30077"/>
                    <a:pt x="6198" y="28887"/>
                    <a:pt x="4752" y="27384"/>
                  </a:cubicBezTo>
                  <a:cubicBezTo>
                    <a:pt x="3201" y="25923"/>
                    <a:pt x="1983" y="24139"/>
                    <a:pt x="1192" y="22156"/>
                  </a:cubicBezTo>
                  <a:cubicBezTo>
                    <a:pt x="427" y="20230"/>
                    <a:pt x="27" y="18180"/>
                    <a:pt x="1" y="16103"/>
                  </a:cubicBezTo>
                  <a:cubicBezTo>
                    <a:pt x="-10" y="15028"/>
                    <a:pt x="110" y="13948"/>
                    <a:pt x="370" y="12899"/>
                  </a:cubicBezTo>
                  <a:cubicBezTo>
                    <a:pt x="531" y="11881"/>
                    <a:pt x="838" y="10895"/>
                    <a:pt x="1281" y="9966"/>
                  </a:cubicBezTo>
                  <a:cubicBezTo>
                    <a:pt x="1640" y="8959"/>
                    <a:pt x="2129" y="8004"/>
                    <a:pt x="2743" y="7128"/>
                  </a:cubicBezTo>
                  <a:cubicBezTo>
                    <a:pt x="3336" y="6272"/>
                    <a:pt x="4008" y="5474"/>
                    <a:pt x="4752" y="4748"/>
                  </a:cubicBezTo>
                  <a:cubicBezTo>
                    <a:pt x="5480" y="3997"/>
                    <a:pt x="6277" y="3319"/>
                    <a:pt x="7135" y="2724"/>
                  </a:cubicBezTo>
                  <a:cubicBezTo>
                    <a:pt x="8009" y="2166"/>
                    <a:pt x="8925" y="1680"/>
                    <a:pt x="9878" y="1263"/>
                  </a:cubicBezTo>
                  <a:cubicBezTo>
                    <a:pt x="10840" y="830"/>
                    <a:pt x="11855" y="522"/>
                    <a:pt x="12896" y="344"/>
                  </a:cubicBezTo>
                  <a:cubicBezTo>
                    <a:pt x="14941" y="-115"/>
                    <a:pt x="17059" y="-115"/>
                    <a:pt x="19109" y="344"/>
                  </a:cubicBezTo>
                  <a:cubicBezTo>
                    <a:pt x="20155" y="496"/>
                    <a:pt x="21170" y="804"/>
                    <a:pt x="22122" y="1263"/>
                  </a:cubicBezTo>
                  <a:cubicBezTo>
                    <a:pt x="23090" y="1638"/>
                    <a:pt x="24011" y="2129"/>
                    <a:pt x="24865" y="2724"/>
                  </a:cubicBezTo>
                  <a:cubicBezTo>
                    <a:pt x="25765" y="3298"/>
                    <a:pt x="26598" y="3976"/>
                    <a:pt x="27337" y="4748"/>
                  </a:cubicBezTo>
                  <a:cubicBezTo>
                    <a:pt x="28055" y="5500"/>
                    <a:pt x="28726" y="6293"/>
                    <a:pt x="29345" y="7128"/>
                  </a:cubicBezTo>
                  <a:cubicBezTo>
                    <a:pt x="30469" y="8897"/>
                    <a:pt x="31276" y="10854"/>
                    <a:pt x="31724" y="12899"/>
                  </a:cubicBezTo>
                  <a:cubicBezTo>
                    <a:pt x="31906" y="13958"/>
                    <a:pt x="31999" y="15033"/>
                    <a:pt x="31999" y="16103"/>
                  </a:cubicBezTo>
                  <a:cubicBezTo>
                    <a:pt x="31999" y="24916"/>
                    <a:pt x="24870" y="32060"/>
                    <a:pt x="16086" y="32054"/>
                  </a:cubicBezTo>
                  <a:cubicBezTo>
                    <a:pt x="16060" y="32054"/>
                    <a:pt x="16029" y="32054"/>
                    <a:pt x="16003" y="32054"/>
                  </a:cubicBezTo>
                  <a:close/>
                </a:path>
              </a:pathLst>
            </a:custGeom>
            <a:solidFill>
              <a:srgbClr val="D74A29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7F0E7FE-204D-4DCF-9EE8-15475B19915B}"/>
                </a:ext>
              </a:extLst>
            </p:cNvPr>
            <p:cNvSpPr/>
            <p:nvPr/>
          </p:nvSpPr>
          <p:spPr>
            <a:xfrm>
              <a:off x="2067099" y="2664256"/>
              <a:ext cx="32020" cy="32053"/>
            </a:xfrm>
            <a:custGeom>
              <a:avLst/>
              <a:gdLst>
                <a:gd name="connsiteX0" fmla="*/ 2176 w 32020"/>
                <a:gd name="connsiteY0" fmla="*/ 24019 h 32086"/>
                <a:gd name="connsiteX1" fmla="*/ 7890 w 32020"/>
                <a:gd name="connsiteY1" fmla="*/ 2192 h 32086"/>
                <a:gd name="connsiteX2" fmla="*/ 8020 w 32020"/>
                <a:gd name="connsiteY2" fmla="*/ 2114 h 32086"/>
                <a:gd name="connsiteX3" fmla="*/ 8020 w 32020"/>
                <a:gd name="connsiteY3" fmla="*/ 2114 h 32086"/>
                <a:gd name="connsiteX4" fmla="*/ 29866 w 32020"/>
                <a:gd name="connsiteY4" fmla="*/ 7979 h 32086"/>
                <a:gd name="connsiteX5" fmla="*/ 29866 w 32020"/>
                <a:gd name="connsiteY5" fmla="*/ 7979 h 32086"/>
                <a:gd name="connsiteX6" fmla="*/ 24054 w 32020"/>
                <a:gd name="connsiteY6" fmla="*/ 29864 h 32086"/>
                <a:gd name="connsiteX7" fmla="*/ 24017 w 32020"/>
                <a:gd name="connsiteY7" fmla="*/ 29884 h 32086"/>
                <a:gd name="connsiteX8" fmla="*/ 24017 w 32020"/>
                <a:gd name="connsiteY8" fmla="*/ 29884 h 32086"/>
                <a:gd name="connsiteX9" fmla="*/ 15977 w 32020"/>
                <a:gd name="connsiteY9" fmla="*/ 32086 h 32086"/>
                <a:gd name="connsiteX10" fmla="*/ 15977 w 32020"/>
                <a:gd name="connsiteY10" fmla="*/ 32086 h 32086"/>
                <a:gd name="connsiteX11" fmla="*/ 2176 w 32020"/>
                <a:gd name="connsiteY11" fmla="*/ 24019 h 32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20" h="32086">
                  <a:moveTo>
                    <a:pt x="2176" y="24019"/>
                  </a:moveTo>
                  <a:cubicBezTo>
                    <a:pt x="-2257" y="16411"/>
                    <a:pt x="298" y="6638"/>
                    <a:pt x="7890" y="2192"/>
                  </a:cubicBezTo>
                  <a:cubicBezTo>
                    <a:pt x="7932" y="2166"/>
                    <a:pt x="7979" y="2140"/>
                    <a:pt x="8020" y="2114"/>
                  </a:cubicBezTo>
                  <a:lnTo>
                    <a:pt x="8020" y="2114"/>
                  </a:lnTo>
                  <a:cubicBezTo>
                    <a:pt x="15675" y="-2253"/>
                    <a:pt x="25412" y="361"/>
                    <a:pt x="29866" y="7979"/>
                  </a:cubicBezTo>
                  <a:lnTo>
                    <a:pt x="29866" y="7979"/>
                  </a:lnTo>
                  <a:cubicBezTo>
                    <a:pt x="34290" y="15634"/>
                    <a:pt x="31683" y="25428"/>
                    <a:pt x="24054" y="29864"/>
                  </a:cubicBezTo>
                  <a:cubicBezTo>
                    <a:pt x="24043" y="29869"/>
                    <a:pt x="24028" y="29874"/>
                    <a:pt x="24017" y="29884"/>
                  </a:cubicBezTo>
                  <a:lnTo>
                    <a:pt x="24017" y="29884"/>
                  </a:lnTo>
                  <a:cubicBezTo>
                    <a:pt x="21577" y="31309"/>
                    <a:pt x="18803" y="32071"/>
                    <a:pt x="15977" y="32086"/>
                  </a:cubicBezTo>
                  <a:lnTo>
                    <a:pt x="15977" y="32086"/>
                  </a:lnTo>
                  <a:cubicBezTo>
                    <a:pt x="10258" y="32107"/>
                    <a:pt x="4971" y="29023"/>
                    <a:pt x="2176" y="24019"/>
                  </a:cubicBezTo>
                  <a:close/>
                </a:path>
              </a:pathLst>
            </a:custGeom>
            <a:solidFill>
              <a:srgbClr val="D74A29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EA6ADC-C590-439B-B47B-E56FE98D8A61}"/>
                </a:ext>
              </a:extLst>
            </p:cNvPr>
            <p:cNvSpPr/>
            <p:nvPr/>
          </p:nvSpPr>
          <p:spPr>
            <a:xfrm>
              <a:off x="2112783" y="2637799"/>
              <a:ext cx="31996" cy="32052"/>
            </a:xfrm>
            <a:custGeom>
              <a:avLst/>
              <a:gdLst>
                <a:gd name="connsiteX0" fmla="*/ 15999 w 31996"/>
                <a:gd name="connsiteY0" fmla="*/ 32084 h 32085"/>
                <a:gd name="connsiteX1" fmla="*/ 12892 w 31996"/>
                <a:gd name="connsiteY1" fmla="*/ 31803 h 32085"/>
                <a:gd name="connsiteX2" fmla="*/ 9874 w 31996"/>
                <a:gd name="connsiteY2" fmla="*/ 30889 h 32085"/>
                <a:gd name="connsiteX3" fmla="*/ 7132 w 31996"/>
                <a:gd name="connsiteY3" fmla="*/ 29423 h 32085"/>
                <a:gd name="connsiteX4" fmla="*/ 4748 w 31996"/>
                <a:gd name="connsiteY4" fmla="*/ 27409 h 32085"/>
                <a:gd name="connsiteX5" fmla="*/ 2740 w 31996"/>
                <a:gd name="connsiteY5" fmla="*/ 24930 h 32085"/>
                <a:gd name="connsiteX6" fmla="*/ 1277 w 31996"/>
                <a:gd name="connsiteY6" fmla="*/ 22181 h 32085"/>
                <a:gd name="connsiteX7" fmla="*/ 367 w 31996"/>
                <a:gd name="connsiteY7" fmla="*/ 19154 h 32085"/>
                <a:gd name="connsiteX8" fmla="*/ 2 w 31996"/>
                <a:gd name="connsiteY8" fmla="*/ 16039 h 32085"/>
                <a:gd name="connsiteX9" fmla="*/ 367 w 31996"/>
                <a:gd name="connsiteY9" fmla="*/ 12924 h 32085"/>
                <a:gd name="connsiteX10" fmla="*/ 1277 w 31996"/>
                <a:gd name="connsiteY10" fmla="*/ 9903 h 32085"/>
                <a:gd name="connsiteX11" fmla="*/ 2740 w 31996"/>
                <a:gd name="connsiteY11" fmla="*/ 7142 h 32085"/>
                <a:gd name="connsiteX12" fmla="*/ 4748 w 31996"/>
                <a:gd name="connsiteY12" fmla="*/ 4674 h 32085"/>
                <a:gd name="connsiteX13" fmla="*/ 7132 w 31996"/>
                <a:gd name="connsiteY13" fmla="*/ 2660 h 32085"/>
                <a:gd name="connsiteX14" fmla="*/ 9874 w 31996"/>
                <a:gd name="connsiteY14" fmla="*/ 1188 h 32085"/>
                <a:gd name="connsiteX15" fmla="*/ 12892 w 31996"/>
                <a:gd name="connsiteY15" fmla="*/ 270 h 32085"/>
                <a:gd name="connsiteX16" fmla="*/ 19106 w 31996"/>
                <a:gd name="connsiteY16" fmla="*/ 270 h 32085"/>
                <a:gd name="connsiteX17" fmla="*/ 22124 w 31996"/>
                <a:gd name="connsiteY17" fmla="*/ 1188 h 32085"/>
                <a:gd name="connsiteX18" fmla="*/ 24861 w 31996"/>
                <a:gd name="connsiteY18" fmla="*/ 2660 h 32085"/>
                <a:gd name="connsiteX19" fmla="*/ 27333 w 31996"/>
                <a:gd name="connsiteY19" fmla="*/ 4674 h 32085"/>
                <a:gd name="connsiteX20" fmla="*/ 29342 w 31996"/>
                <a:gd name="connsiteY20" fmla="*/ 7142 h 32085"/>
                <a:gd name="connsiteX21" fmla="*/ 30809 w 31996"/>
                <a:gd name="connsiteY21" fmla="*/ 9903 h 32085"/>
                <a:gd name="connsiteX22" fmla="*/ 31720 w 31996"/>
                <a:gd name="connsiteY22" fmla="*/ 12924 h 32085"/>
                <a:gd name="connsiteX23" fmla="*/ 31996 w 31996"/>
                <a:gd name="connsiteY23" fmla="*/ 16039 h 32085"/>
                <a:gd name="connsiteX24" fmla="*/ 31720 w 31996"/>
                <a:gd name="connsiteY24" fmla="*/ 19154 h 32085"/>
                <a:gd name="connsiteX25" fmla="*/ 30809 w 31996"/>
                <a:gd name="connsiteY25" fmla="*/ 22181 h 32085"/>
                <a:gd name="connsiteX26" fmla="*/ 29342 w 31996"/>
                <a:gd name="connsiteY26" fmla="*/ 24930 h 32085"/>
                <a:gd name="connsiteX27" fmla="*/ 27333 w 31996"/>
                <a:gd name="connsiteY27" fmla="*/ 27409 h 32085"/>
                <a:gd name="connsiteX28" fmla="*/ 22124 w 31996"/>
                <a:gd name="connsiteY28" fmla="*/ 30889 h 32085"/>
                <a:gd name="connsiteX29" fmla="*/ 15999 w 31996"/>
                <a:gd name="connsiteY29" fmla="*/ 32084 h 3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996" h="32085">
                  <a:moveTo>
                    <a:pt x="15999" y="32084"/>
                  </a:moveTo>
                  <a:cubicBezTo>
                    <a:pt x="14958" y="32084"/>
                    <a:pt x="13918" y="31990"/>
                    <a:pt x="12892" y="31803"/>
                  </a:cubicBezTo>
                  <a:cubicBezTo>
                    <a:pt x="11883" y="31526"/>
                    <a:pt x="10873" y="31260"/>
                    <a:pt x="9874" y="30889"/>
                  </a:cubicBezTo>
                  <a:cubicBezTo>
                    <a:pt x="8953" y="30425"/>
                    <a:pt x="8042" y="29971"/>
                    <a:pt x="7132" y="29423"/>
                  </a:cubicBezTo>
                  <a:cubicBezTo>
                    <a:pt x="6299" y="28802"/>
                    <a:pt x="5503" y="28129"/>
                    <a:pt x="4748" y="27409"/>
                  </a:cubicBezTo>
                  <a:cubicBezTo>
                    <a:pt x="3957" y="26689"/>
                    <a:pt x="3281" y="25854"/>
                    <a:pt x="2740" y="24930"/>
                  </a:cubicBezTo>
                  <a:cubicBezTo>
                    <a:pt x="2110" y="24096"/>
                    <a:pt x="1616" y="23172"/>
                    <a:pt x="1277" y="22181"/>
                  </a:cubicBezTo>
                  <a:cubicBezTo>
                    <a:pt x="825" y="21226"/>
                    <a:pt x="517" y="20203"/>
                    <a:pt x="367" y="19154"/>
                  </a:cubicBezTo>
                  <a:cubicBezTo>
                    <a:pt x="101" y="18142"/>
                    <a:pt x="-18" y="17093"/>
                    <a:pt x="2" y="16039"/>
                  </a:cubicBezTo>
                  <a:cubicBezTo>
                    <a:pt x="-13" y="14990"/>
                    <a:pt x="106" y="13941"/>
                    <a:pt x="367" y="12924"/>
                  </a:cubicBezTo>
                  <a:cubicBezTo>
                    <a:pt x="544" y="11880"/>
                    <a:pt x="845" y="10868"/>
                    <a:pt x="1277" y="9903"/>
                  </a:cubicBezTo>
                  <a:cubicBezTo>
                    <a:pt x="1636" y="8916"/>
                    <a:pt x="2131" y="7993"/>
                    <a:pt x="2740" y="7142"/>
                  </a:cubicBezTo>
                  <a:cubicBezTo>
                    <a:pt x="3307" y="6239"/>
                    <a:pt x="3983" y="5410"/>
                    <a:pt x="4748" y="4674"/>
                  </a:cubicBezTo>
                  <a:cubicBezTo>
                    <a:pt x="5498" y="3949"/>
                    <a:pt x="6294" y="3276"/>
                    <a:pt x="7132" y="2660"/>
                  </a:cubicBezTo>
                  <a:cubicBezTo>
                    <a:pt x="8042" y="2102"/>
                    <a:pt x="8953" y="1648"/>
                    <a:pt x="9874" y="1188"/>
                  </a:cubicBezTo>
                  <a:cubicBezTo>
                    <a:pt x="10873" y="823"/>
                    <a:pt x="11883" y="547"/>
                    <a:pt x="12892" y="270"/>
                  </a:cubicBezTo>
                  <a:cubicBezTo>
                    <a:pt x="14948" y="-90"/>
                    <a:pt x="17050" y="-90"/>
                    <a:pt x="19106" y="270"/>
                  </a:cubicBezTo>
                  <a:cubicBezTo>
                    <a:pt x="20131" y="510"/>
                    <a:pt x="21141" y="818"/>
                    <a:pt x="22124" y="1188"/>
                  </a:cubicBezTo>
                  <a:cubicBezTo>
                    <a:pt x="23076" y="1601"/>
                    <a:pt x="23992" y="2091"/>
                    <a:pt x="24861" y="2660"/>
                  </a:cubicBezTo>
                  <a:cubicBezTo>
                    <a:pt x="25746" y="3255"/>
                    <a:pt x="26573" y="3928"/>
                    <a:pt x="27333" y="4674"/>
                  </a:cubicBezTo>
                  <a:cubicBezTo>
                    <a:pt x="28072" y="5436"/>
                    <a:pt x="28749" y="6266"/>
                    <a:pt x="29342" y="7142"/>
                  </a:cubicBezTo>
                  <a:cubicBezTo>
                    <a:pt x="29883" y="8034"/>
                    <a:pt x="30372" y="8953"/>
                    <a:pt x="30809" y="9903"/>
                  </a:cubicBezTo>
                  <a:cubicBezTo>
                    <a:pt x="31200" y="10878"/>
                    <a:pt x="31502" y="11891"/>
                    <a:pt x="31720" y="12924"/>
                  </a:cubicBezTo>
                  <a:cubicBezTo>
                    <a:pt x="31902" y="13952"/>
                    <a:pt x="31996" y="14995"/>
                    <a:pt x="31996" y="16039"/>
                  </a:cubicBezTo>
                  <a:cubicBezTo>
                    <a:pt x="32001" y="17088"/>
                    <a:pt x="31907" y="18126"/>
                    <a:pt x="31720" y="19154"/>
                  </a:cubicBezTo>
                  <a:cubicBezTo>
                    <a:pt x="31528" y="20198"/>
                    <a:pt x="31221" y="21210"/>
                    <a:pt x="30809" y="22181"/>
                  </a:cubicBezTo>
                  <a:cubicBezTo>
                    <a:pt x="30430" y="23151"/>
                    <a:pt x="29935" y="24075"/>
                    <a:pt x="29342" y="24930"/>
                  </a:cubicBezTo>
                  <a:cubicBezTo>
                    <a:pt x="28775" y="25833"/>
                    <a:pt x="28098" y="26663"/>
                    <a:pt x="27333" y="27409"/>
                  </a:cubicBezTo>
                  <a:cubicBezTo>
                    <a:pt x="25829" y="28881"/>
                    <a:pt x="24060" y="30065"/>
                    <a:pt x="22124" y="30889"/>
                  </a:cubicBezTo>
                  <a:cubicBezTo>
                    <a:pt x="20183" y="31709"/>
                    <a:pt x="18102" y="32111"/>
                    <a:pt x="15999" y="32084"/>
                  </a:cubicBezTo>
                  <a:close/>
                </a:path>
              </a:pathLst>
            </a:custGeom>
            <a:solidFill>
              <a:srgbClr val="D74A29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17FAD3D-FE54-4655-9156-9A13F5B388D0}"/>
                </a:ext>
              </a:extLst>
            </p:cNvPr>
            <p:cNvSpPr/>
            <p:nvPr/>
          </p:nvSpPr>
          <p:spPr>
            <a:xfrm>
              <a:off x="2112785" y="2530120"/>
              <a:ext cx="31993" cy="85888"/>
            </a:xfrm>
            <a:custGeom>
              <a:avLst/>
              <a:gdLst>
                <a:gd name="connsiteX0" fmla="*/ 0 w 31993"/>
                <a:gd name="connsiteY0" fmla="*/ 69936 h 85977"/>
                <a:gd name="connsiteX1" fmla="*/ 15997 w 31993"/>
                <a:gd name="connsiteY1" fmla="*/ 53896 h 85977"/>
                <a:gd name="connsiteX2" fmla="*/ 15997 w 31993"/>
                <a:gd name="connsiteY2" fmla="*/ 53896 h 85977"/>
                <a:gd name="connsiteX3" fmla="*/ 31994 w 31993"/>
                <a:gd name="connsiteY3" fmla="*/ 69850 h 85977"/>
                <a:gd name="connsiteX4" fmla="*/ 31994 w 31993"/>
                <a:gd name="connsiteY4" fmla="*/ 69936 h 85977"/>
                <a:gd name="connsiteX5" fmla="*/ 31994 w 31993"/>
                <a:gd name="connsiteY5" fmla="*/ 69936 h 85977"/>
                <a:gd name="connsiteX6" fmla="*/ 16070 w 31993"/>
                <a:gd name="connsiteY6" fmla="*/ 85977 h 85977"/>
                <a:gd name="connsiteX7" fmla="*/ 15997 w 31993"/>
                <a:gd name="connsiteY7" fmla="*/ 85977 h 85977"/>
                <a:gd name="connsiteX8" fmla="*/ 15997 w 31993"/>
                <a:gd name="connsiteY8" fmla="*/ 85977 h 85977"/>
                <a:gd name="connsiteX9" fmla="*/ 0 w 31993"/>
                <a:gd name="connsiteY9" fmla="*/ 69936 h 85977"/>
                <a:gd name="connsiteX10" fmla="*/ 0 w 31993"/>
                <a:gd name="connsiteY10" fmla="*/ 16041 h 85977"/>
                <a:gd name="connsiteX11" fmla="*/ 15997 w 31993"/>
                <a:gd name="connsiteY11" fmla="*/ 0 h 85977"/>
                <a:gd name="connsiteX12" fmla="*/ 15997 w 31993"/>
                <a:gd name="connsiteY12" fmla="*/ 0 h 85977"/>
                <a:gd name="connsiteX13" fmla="*/ 31994 w 31993"/>
                <a:gd name="connsiteY13" fmla="*/ 15954 h 85977"/>
                <a:gd name="connsiteX14" fmla="*/ 31994 w 31993"/>
                <a:gd name="connsiteY14" fmla="*/ 16041 h 85977"/>
                <a:gd name="connsiteX15" fmla="*/ 31994 w 31993"/>
                <a:gd name="connsiteY15" fmla="*/ 16041 h 85977"/>
                <a:gd name="connsiteX16" fmla="*/ 16070 w 31993"/>
                <a:gd name="connsiteY16" fmla="*/ 32082 h 85977"/>
                <a:gd name="connsiteX17" fmla="*/ 15997 w 31993"/>
                <a:gd name="connsiteY17" fmla="*/ 32082 h 85977"/>
                <a:gd name="connsiteX18" fmla="*/ 15997 w 31993"/>
                <a:gd name="connsiteY18" fmla="*/ 32082 h 85977"/>
                <a:gd name="connsiteX19" fmla="*/ 0 w 31993"/>
                <a:gd name="connsiteY19" fmla="*/ 16041 h 8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993" h="85977">
                  <a:moveTo>
                    <a:pt x="0" y="69936"/>
                  </a:moveTo>
                  <a:cubicBezTo>
                    <a:pt x="5" y="61080"/>
                    <a:pt x="7166" y="53903"/>
                    <a:pt x="15997" y="53896"/>
                  </a:cubicBezTo>
                  <a:lnTo>
                    <a:pt x="15997" y="53896"/>
                  </a:lnTo>
                  <a:cubicBezTo>
                    <a:pt x="24807" y="53872"/>
                    <a:pt x="31968" y="61015"/>
                    <a:pt x="31994" y="69850"/>
                  </a:cubicBezTo>
                  <a:cubicBezTo>
                    <a:pt x="31994" y="69878"/>
                    <a:pt x="31994" y="69908"/>
                    <a:pt x="31994" y="69936"/>
                  </a:cubicBezTo>
                  <a:lnTo>
                    <a:pt x="31994" y="69936"/>
                  </a:lnTo>
                  <a:cubicBezTo>
                    <a:pt x="32014" y="78775"/>
                    <a:pt x="24885" y="85956"/>
                    <a:pt x="16070" y="85977"/>
                  </a:cubicBezTo>
                  <a:cubicBezTo>
                    <a:pt x="16044" y="85977"/>
                    <a:pt x="16023" y="85977"/>
                    <a:pt x="15997" y="85977"/>
                  </a:cubicBezTo>
                  <a:lnTo>
                    <a:pt x="15997" y="85977"/>
                  </a:lnTo>
                  <a:cubicBezTo>
                    <a:pt x="7166" y="85967"/>
                    <a:pt x="10" y="78791"/>
                    <a:pt x="0" y="69936"/>
                  </a:cubicBezTo>
                  <a:close/>
                  <a:moveTo>
                    <a:pt x="0" y="16041"/>
                  </a:moveTo>
                  <a:cubicBezTo>
                    <a:pt x="5" y="7185"/>
                    <a:pt x="7166" y="7"/>
                    <a:pt x="15997" y="0"/>
                  </a:cubicBezTo>
                  <a:lnTo>
                    <a:pt x="15997" y="0"/>
                  </a:lnTo>
                  <a:cubicBezTo>
                    <a:pt x="24807" y="-24"/>
                    <a:pt x="31968" y="7118"/>
                    <a:pt x="31994" y="15954"/>
                  </a:cubicBezTo>
                  <a:cubicBezTo>
                    <a:pt x="31994" y="15983"/>
                    <a:pt x="31994" y="16012"/>
                    <a:pt x="31994" y="16041"/>
                  </a:cubicBezTo>
                  <a:lnTo>
                    <a:pt x="31994" y="16041"/>
                  </a:lnTo>
                  <a:cubicBezTo>
                    <a:pt x="32014" y="24879"/>
                    <a:pt x="24885" y="32061"/>
                    <a:pt x="16070" y="32082"/>
                  </a:cubicBezTo>
                  <a:cubicBezTo>
                    <a:pt x="16044" y="32082"/>
                    <a:pt x="16023" y="32082"/>
                    <a:pt x="15997" y="32082"/>
                  </a:cubicBezTo>
                  <a:lnTo>
                    <a:pt x="15997" y="32082"/>
                  </a:lnTo>
                  <a:cubicBezTo>
                    <a:pt x="7166" y="32071"/>
                    <a:pt x="10" y="24895"/>
                    <a:pt x="0" y="16041"/>
                  </a:cubicBezTo>
                  <a:close/>
                </a:path>
              </a:pathLst>
            </a:custGeom>
            <a:solidFill>
              <a:srgbClr val="D74A29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E30EAF-9178-480C-8A1F-CA8EC421B980}"/>
                </a:ext>
              </a:extLst>
            </p:cNvPr>
            <p:cNvSpPr/>
            <p:nvPr/>
          </p:nvSpPr>
          <p:spPr>
            <a:xfrm>
              <a:off x="2112783" y="2476355"/>
              <a:ext cx="31996" cy="31965"/>
            </a:xfrm>
            <a:custGeom>
              <a:avLst/>
              <a:gdLst>
                <a:gd name="connsiteX0" fmla="*/ 15999 w 31996"/>
                <a:gd name="connsiteY0" fmla="*/ 31998 h 31998"/>
                <a:gd name="connsiteX1" fmla="*/ 4660 w 31996"/>
                <a:gd name="connsiteY1" fmla="*/ 27325 h 31998"/>
                <a:gd name="connsiteX2" fmla="*/ 1189 w 31996"/>
                <a:gd name="connsiteY2" fmla="*/ 22097 h 31998"/>
                <a:gd name="connsiteX3" fmla="*/ 367 w 31996"/>
                <a:gd name="connsiteY3" fmla="*/ 19170 h 31998"/>
                <a:gd name="connsiteX4" fmla="*/ 2 w 31996"/>
                <a:gd name="connsiteY4" fmla="*/ 15957 h 31998"/>
                <a:gd name="connsiteX5" fmla="*/ 367 w 31996"/>
                <a:gd name="connsiteY5" fmla="*/ 12842 h 31998"/>
                <a:gd name="connsiteX6" fmla="*/ 1277 w 31996"/>
                <a:gd name="connsiteY6" fmla="*/ 9914 h 31998"/>
                <a:gd name="connsiteX7" fmla="*/ 2740 w 31996"/>
                <a:gd name="connsiteY7" fmla="*/ 7068 h 31998"/>
                <a:gd name="connsiteX8" fmla="*/ 4660 w 31996"/>
                <a:gd name="connsiteY8" fmla="*/ 4687 h 31998"/>
                <a:gd name="connsiteX9" fmla="*/ 19106 w 31996"/>
                <a:gd name="connsiteY9" fmla="*/ 283 h 31998"/>
                <a:gd name="connsiteX10" fmla="*/ 22124 w 31996"/>
                <a:gd name="connsiteY10" fmla="*/ 1205 h 31998"/>
                <a:gd name="connsiteX11" fmla="*/ 24861 w 31996"/>
                <a:gd name="connsiteY11" fmla="*/ 2673 h 31998"/>
                <a:gd name="connsiteX12" fmla="*/ 27333 w 31996"/>
                <a:gd name="connsiteY12" fmla="*/ 4687 h 31998"/>
                <a:gd name="connsiteX13" fmla="*/ 29342 w 31996"/>
                <a:gd name="connsiteY13" fmla="*/ 7068 h 31998"/>
                <a:gd name="connsiteX14" fmla="*/ 30809 w 31996"/>
                <a:gd name="connsiteY14" fmla="*/ 9914 h 31998"/>
                <a:gd name="connsiteX15" fmla="*/ 31720 w 31996"/>
                <a:gd name="connsiteY15" fmla="*/ 12842 h 31998"/>
                <a:gd name="connsiteX16" fmla="*/ 31996 w 31996"/>
                <a:gd name="connsiteY16" fmla="*/ 15957 h 31998"/>
                <a:gd name="connsiteX17" fmla="*/ 31720 w 31996"/>
                <a:gd name="connsiteY17" fmla="*/ 19170 h 31998"/>
                <a:gd name="connsiteX18" fmla="*/ 30809 w 31996"/>
                <a:gd name="connsiteY18" fmla="*/ 22097 h 31998"/>
                <a:gd name="connsiteX19" fmla="*/ 29342 w 31996"/>
                <a:gd name="connsiteY19" fmla="*/ 24855 h 31998"/>
                <a:gd name="connsiteX20" fmla="*/ 27333 w 31996"/>
                <a:gd name="connsiteY20" fmla="*/ 27325 h 31998"/>
                <a:gd name="connsiteX21" fmla="*/ 22124 w 31996"/>
                <a:gd name="connsiteY21" fmla="*/ 30807 h 31998"/>
                <a:gd name="connsiteX22" fmla="*/ 15999 w 31996"/>
                <a:gd name="connsiteY22" fmla="*/ 31998 h 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996" h="31998">
                  <a:moveTo>
                    <a:pt x="15999" y="31998"/>
                  </a:moveTo>
                  <a:cubicBezTo>
                    <a:pt x="11748" y="32022"/>
                    <a:pt x="7668" y="30339"/>
                    <a:pt x="4660" y="27325"/>
                  </a:cubicBezTo>
                  <a:cubicBezTo>
                    <a:pt x="3166" y="25834"/>
                    <a:pt x="1985" y="24056"/>
                    <a:pt x="1189" y="22097"/>
                  </a:cubicBezTo>
                  <a:cubicBezTo>
                    <a:pt x="814" y="21152"/>
                    <a:pt x="544" y="20171"/>
                    <a:pt x="367" y="19170"/>
                  </a:cubicBezTo>
                  <a:cubicBezTo>
                    <a:pt x="101" y="18120"/>
                    <a:pt x="-18" y="17039"/>
                    <a:pt x="2" y="15957"/>
                  </a:cubicBezTo>
                  <a:cubicBezTo>
                    <a:pt x="-8" y="14907"/>
                    <a:pt x="117" y="13860"/>
                    <a:pt x="367" y="12842"/>
                  </a:cubicBezTo>
                  <a:cubicBezTo>
                    <a:pt x="528" y="11827"/>
                    <a:pt x="835" y="10842"/>
                    <a:pt x="1277" y="9914"/>
                  </a:cubicBezTo>
                  <a:cubicBezTo>
                    <a:pt x="1636" y="8904"/>
                    <a:pt x="2131" y="7947"/>
                    <a:pt x="2740" y="7068"/>
                  </a:cubicBezTo>
                  <a:cubicBezTo>
                    <a:pt x="3302" y="6213"/>
                    <a:pt x="3942" y="5415"/>
                    <a:pt x="4660" y="4687"/>
                  </a:cubicBezTo>
                  <a:cubicBezTo>
                    <a:pt x="8469" y="937"/>
                    <a:pt x="13860" y="-708"/>
                    <a:pt x="19106" y="283"/>
                  </a:cubicBezTo>
                  <a:cubicBezTo>
                    <a:pt x="20152" y="439"/>
                    <a:pt x="21167" y="750"/>
                    <a:pt x="22124" y="1205"/>
                  </a:cubicBezTo>
                  <a:cubicBezTo>
                    <a:pt x="23108" y="1544"/>
                    <a:pt x="24034" y="2040"/>
                    <a:pt x="24861" y="2673"/>
                  </a:cubicBezTo>
                  <a:cubicBezTo>
                    <a:pt x="25767" y="3239"/>
                    <a:pt x="26599" y="3916"/>
                    <a:pt x="27333" y="4687"/>
                  </a:cubicBezTo>
                  <a:cubicBezTo>
                    <a:pt x="28051" y="5439"/>
                    <a:pt x="28723" y="6234"/>
                    <a:pt x="29342" y="7068"/>
                  </a:cubicBezTo>
                  <a:cubicBezTo>
                    <a:pt x="29883" y="7988"/>
                    <a:pt x="30372" y="8939"/>
                    <a:pt x="30809" y="9914"/>
                  </a:cubicBezTo>
                  <a:cubicBezTo>
                    <a:pt x="31163" y="10873"/>
                    <a:pt x="31470" y="11850"/>
                    <a:pt x="31720" y="12842"/>
                  </a:cubicBezTo>
                  <a:cubicBezTo>
                    <a:pt x="31902" y="13870"/>
                    <a:pt x="31991" y="14912"/>
                    <a:pt x="31996" y="15957"/>
                  </a:cubicBezTo>
                  <a:cubicBezTo>
                    <a:pt x="32001" y="17034"/>
                    <a:pt x="31907" y="18110"/>
                    <a:pt x="31720" y="19170"/>
                  </a:cubicBezTo>
                  <a:cubicBezTo>
                    <a:pt x="31512" y="20174"/>
                    <a:pt x="31210" y="21155"/>
                    <a:pt x="30809" y="22097"/>
                  </a:cubicBezTo>
                  <a:cubicBezTo>
                    <a:pt x="30430" y="23071"/>
                    <a:pt x="29940" y="23997"/>
                    <a:pt x="29342" y="24855"/>
                  </a:cubicBezTo>
                  <a:cubicBezTo>
                    <a:pt x="28749" y="25734"/>
                    <a:pt x="28072" y="26561"/>
                    <a:pt x="27333" y="27325"/>
                  </a:cubicBezTo>
                  <a:cubicBezTo>
                    <a:pt x="25814" y="28785"/>
                    <a:pt x="24050" y="29964"/>
                    <a:pt x="22124" y="30807"/>
                  </a:cubicBezTo>
                  <a:cubicBezTo>
                    <a:pt x="20183" y="31613"/>
                    <a:pt x="18096" y="32018"/>
                    <a:pt x="15999" y="31998"/>
                  </a:cubicBezTo>
                  <a:close/>
                </a:path>
              </a:pathLst>
            </a:custGeom>
            <a:solidFill>
              <a:srgbClr val="D74A29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D921E92-19EF-45FF-9DD6-2662E60B8E9C}"/>
                </a:ext>
              </a:extLst>
            </p:cNvPr>
            <p:cNvSpPr/>
            <p:nvPr/>
          </p:nvSpPr>
          <p:spPr>
            <a:xfrm>
              <a:off x="2065471" y="2448954"/>
              <a:ext cx="32034" cy="32082"/>
            </a:xfrm>
            <a:custGeom>
              <a:avLst/>
              <a:gdLst>
                <a:gd name="connsiteX0" fmla="*/ 8009 w 32034"/>
                <a:gd name="connsiteY0" fmla="*/ 29914 h 32115"/>
                <a:gd name="connsiteX1" fmla="*/ 2134 w 32034"/>
                <a:gd name="connsiteY1" fmla="*/ 8042 h 32115"/>
                <a:gd name="connsiteX2" fmla="*/ 2149 w 32034"/>
                <a:gd name="connsiteY2" fmla="*/ 8010 h 32115"/>
                <a:gd name="connsiteX3" fmla="*/ 2149 w 32034"/>
                <a:gd name="connsiteY3" fmla="*/ 8010 h 32115"/>
                <a:gd name="connsiteX4" fmla="*/ 24006 w 32034"/>
                <a:gd name="connsiteY4" fmla="*/ 2138 h 32115"/>
                <a:gd name="connsiteX5" fmla="*/ 24006 w 32034"/>
                <a:gd name="connsiteY5" fmla="*/ 2138 h 32115"/>
                <a:gd name="connsiteX6" fmla="*/ 29943 w 32034"/>
                <a:gd name="connsiteY6" fmla="*/ 23893 h 32115"/>
                <a:gd name="connsiteX7" fmla="*/ 29850 w 32034"/>
                <a:gd name="connsiteY7" fmla="*/ 24051 h 32115"/>
                <a:gd name="connsiteX8" fmla="*/ 29850 w 32034"/>
                <a:gd name="connsiteY8" fmla="*/ 24051 h 32115"/>
                <a:gd name="connsiteX9" fmla="*/ 15961 w 32034"/>
                <a:gd name="connsiteY9" fmla="*/ 32116 h 32115"/>
                <a:gd name="connsiteX10" fmla="*/ 15961 w 32034"/>
                <a:gd name="connsiteY10" fmla="*/ 32116 h 32115"/>
                <a:gd name="connsiteX11" fmla="*/ 8009 w 32034"/>
                <a:gd name="connsiteY11" fmla="*/ 29914 h 3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34" h="32115">
                  <a:moveTo>
                    <a:pt x="8009" y="29914"/>
                  </a:moveTo>
                  <a:cubicBezTo>
                    <a:pt x="359" y="25500"/>
                    <a:pt x="-2269" y="15708"/>
                    <a:pt x="2134" y="8042"/>
                  </a:cubicBezTo>
                  <a:cubicBezTo>
                    <a:pt x="2139" y="8031"/>
                    <a:pt x="2144" y="8021"/>
                    <a:pt x="2149" y="8010"/>
                  </a:cubicBezTo>
                  <a:lnTo>
                    <a:pt x="2149" y="8010"/>
                  </a:lnTo>
                  <a:cubicBezTo>
                    <a:pt x="6583" y="355"/>
                    <a:pt x="16351" y="-2269"/>
                    <a:pt x="24006" y="2138"/>
                  </a:cubicBezTo>
                  <a:lnTo>
                    <a:pt x="24006" y="2138"/>
                  </a:lnTo>
                  <a:cubicBezTo>
                    <a:pt x="31635" y="6502"/>
                    <a:pt x="34294" y="16242"/>
                    <a:pt x="29943" y="23893"/>
                  </a:cubicBezTo>
                  <a:cubicBezTo>
                    <a:pt x="29912" y="23946"/>
                    <a:pt x="29881" y="23998"/>
                    <a:pt x="29850" y="24051"/>
                  </a:cubicBezTo>
                  <a:lnTo>
                    <a:pt x="29850" y="24051"/>
                  </a:lnTo>
                  <a:cubicBezTo>
                    <a:pt x="26998" y="29040"/>
                    <a:pt x="21695" y="32117"/>
                    <a:pt x="15961" y="32116"/>
                  </a:cubicBezTo>
                  <a:lnTo>
                    <a:pt x="15961" y="32116"/>
                  </a:lnTo>
                  <a:cubicBezTo>
                    <a:pt x="13166" y="32089"/>
                    <a:pt x="10424" y="31331"/>
                    <a:pt x="8009" y="29914"/>
                  </a:cubicBezTo>
                  <a:close/>
                </a:path>
              </a:pathLst>
            </a:custGeom>
            <a:solidFill>
              <a:srgbClr val="D74A29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4E3DACD-8D35-457F-8432-6D63C8C6B271}"/>
                </a:ext>
              </a:extLst>
            </p:cNvPr>
            <p:cNvSpPr/>
            <p:nvPr/>
          </p:nvSpPr>
          <p:spPr>
            <a:xfrm>
              <a:off x="2018168" y="2421815"/>
              <a:ext cx="31993" cy="31840"/>
            </a:xfrm>
            <a:custGeom>
              <a:avLst/>
              <a:gdLst>
                <a:gd name="connsiteX0" fmla="*/ 15997 w 31993"/>
                <a:gd name="connsiteY0" fmla="*/ 31874 h 31873"/>
                <a:gd name="connsiteX1" fmla="*/ 9872 w 31993"/>
                <a:gd name="connsiteY1" fmla="*/ 30683 h 31873"/>
                <a:gd name="connsiteX2" fmla="*/ 4756 w 31993"/>
                <a:gd name="connsiteY2" fmla="*/ 27111 h 31873"/>
                <a:gd name="connsiteX3" fmla="*/ 2748 w 31993"/>
                <a:gd name="connsiteY3" fmla="*/ 24722 h 31873"/>
                <a:gd name="connsiteX4" fmla="*/ 1285 w 31993"/>
                <a:gd name="connsiteY4" fmla="*/ 21974 h 31873"/>
                <a:gd name="connsiteX5" fmla="*/ 364 w 31993"/>
                <a:gd name="connsiteY5" fmla="*/ 18948 h 31873"/>
                <a:gd name="connsiteX6" fmla="*/ 0 w 31993"/>
                <a:gd name="connsiteY6" fmla="*/ 15833 h 31873"/>
                <a:gd name="connsiteX7" fmla="*/ 364 w 31993"/>
                <a:gd name="connsiteY7" fmla="*/ 12718 h 31873"/>
                <a:gd name="connsiteX8" fmla="*/ 1285 w 31993"/>
                <a:gd name="connsiteY8" fmla="*/ 9692 h 31873"/>
                <a:gd name="connsiteX9" fmla="*/ 2748 w 31993"/>
                <a:gd name="connsiteY9" fmla="*/ 6944 h 31873"/>
                <a:gd name="connsiteX10" fmla="*/ 4756 w 31993"/>
                <a:gd name="connsiteY10" fmla="*/ 4465 h 31873"/>
                <a:gd name="connsiteX11" fmla="*/ 27331 w 31993"/>
                <a:gd name="connsiteY11" fmla="*/ 4465 h 31873"/>
                <a:gd name="connsiteX12" fmla="*/ 29340 w 31993"/>
                <a:gd name="connsiteY12" fmla="*/ 6944 h 31873"/>
                <a:gd name="connsiteX13" fmla="*/ 30807 w 31993"/>
                <a:gd name="connsiteY13" fmla="*/ 9692 h 31873"/>
                <a:gd name="connsiteX14" fmla="*/ 31723 w 31993"/>
                <a:gd name="connsiteY14" fmla="*/ 12718 h 31873"/>
                <a:gd name="connsiteX15" fmla="*/ 31994 w 31993"/>
                <a:gd name="connsiteY15" fmla="*/ 15833 h 31873"/>
                <a:gd name="connsiteX16" fmla="*/ 31723 w 31993"/>
                <a:gd name="connsiteY16" fmla="*/ 18948 h 31873"/>
                <a:gd name="connsiteX17" fmla="*/ 30807 w 31993"/>
                <a:gd name="connsiteY17" fmla="*/ 21974 h 31873"/>
                <a:gd name="connsiteX18" fmla="*/ 29340 w 31993"/>
                <a:gd name="connsiteY18" fmla="*/ 24722 h 31873"/>
                <a:gd name="connsiteX19" fmla="*/ 22127 w 31993"/>
                <a:gd name="connsiteY19" fmla="*/ 30683 h 31873"/>
                <a:gd name="connsiteX20" fmla="*/ 15997 w 31993"/>
                <a:gd name="connsiteY20" fmla="*/ 31874 h 3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993" h="31873">
                  <a:moveTo>
                    <a:pt x="15997" y="31874"/>
                  </a:moveTo>
                  <a:cubicBezTo>
                    <a:pt x="13900" y="31841"/>
                    <a:pt x="11828" y="31438"/>
                    <a:pt x="9872" y="30683"/>
                  </a:cubicBezTo>
                  <a:cubicBezTo>
                    <a:pt x="7941" y="29860"/>
                    <a:pt x="6198" y="28643"/>
                    <a:pt x="4756" y="27111"/>
                  </a:cubicBezTo>
                  <a:cubicBezTo>
                    <a:pt x="3986" y="26407"/>
                    <a:pt x="3310" y="25604"/>
                    <a:pt x="2748" y="24722"/>
                  </a:cubicBezTo>
                  <a:cubicBezTo>
                    <a:pt x="2149" y="23868"/>
                    <a:pt x="1660" y="22945"/>
                    <a:pt x="1285" y="21974"/>
                  </a:cubicBezTo>
                  <a:cubicBezTo>
                    <a:pt x="843" y="21011"/>
                    <a:pt x="531" y="19993"/>
                    <a:pt x="364" y="18948"/>
                  </a:cubicBezTo>
                  <a:cubicBezTo>
                    <a:pt x="146" y="17923"/>
                    <a:pt x="26" y="16880"/>
                    <a:pt x="0" y="15833"/>
                  </a:cubicBezTo>
                  <a:cubicBezTo>
                    <a:pt x="31" y="14786"/>
                    <a:pt x="156" y="13744"/>
                    <a:pt x="364" y="12718"/>
                  </a:cubicBezTo>
                  <a:cubicBezTo>
                    <a:pt x="546" y="11675"/>
                    <a:pt x="853" y="10659"/>
                    <a:pt x="1285" y="9692"/>
                  </a:cubicBezTo>
                  <a:cubicBezTo>
                    <a:pt x="1660" y="8720"/>
                    <a:pt x="2149" y="7797"/>
                    <a:pt x="2748" y="6944"/>
                  </a:cubicBezTo>
                  <a:cubicBezTo>
                    <a:pt x="3310" y="6037"/>
                    <a:pt x="3986" y="5204"/>
                    <a:pt x="4756" y="4465"/>
                  </a:cubicBezTo>
                  <a:cubicBezTo>
                    <a:pt x="11110" y="-1488"/>
                    <a:pt x="20977" y="-1488"/>
                    <a:pt x="27331" y="4465"/>
                  </a:cubicBezTo>
                  <a:cubicBezTo>
                    <a:pt x="28101" y="5204"/>
                    <a:pt x="28778" y="6037"/>
                    <a:pt x="29340" y="6944"/>
                  </a:cubicBezTo>
                  <a:cubicBezTo>
                    <a:pt x="29938" y="7797"/>
                    <a:pt x="30432" y="8720"/>
                    <a:pt x="30807" y="9692"/>
                  </a:cubicBezTo>
                  <a:cubicBezTo>
                    <a:pt x="31192" y="10674"/>
                    <a:pt x="31499" y="11686"/>
                    <a:pt x="31723" y="12718"/>
                  </a:cubicBezTo>
                  <a:cubicBezTo>
                    <a:pt x="31900" y="13746"/>
                    <a:pt x="31994" y="14789"/>
                    <a:pt x="31994" y="15833"/>
                  </a:cubicBezTo>
                  <a:cubicBezTo>
                    <a:pt x="31999" y="16877"/>
                    <a:pt x="31905" y="17920"/>
                    <a:pt x="31723" y="18948"/>
                  </a:cubicBezTo>
                  <a:cubicBezTo>
                    <a:pt x="31515" y="19984"/>
                    <a:pt x="31208" y="20996"/>
                    <a:pt x="30807" y="21974"/>
                  </a:cubicBezTo>
                  <a:cubicBezTo>
                    <a:pt x="30391" y="22928"/>
                    <a:pt x="29902" y="23847"/>
                    <a:pt x="29340" y="24722"/>
                  </a:cubicBezTo>
                  <a:cubicBezTo>
                    <a:pt x="27518" y="27328"/>
                    <a:pt x="25026" y="29389"/>
                    <a:pt x="22127" y="30683"/>
                  </a:cubicBezTo>
                  <a:cubicBezTo>
                    <a:pt x="20176" y="31455"/>
                    <a:pt x="18094" y="31859"/>
                    <a:pt x="15997" y="31874"/>
                  </a:cubicBezTo>
                  <a:close/>
                </a:path>
              </a:pathLst>
            </a:custGeom>
            <a:solidFill>
              <a:srgbClr val="D74A29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8FF08F0-0F8D-426C-A305-1B7C8AB4F4C2}"/>
                </a:ext>
              </a:extLst>
            </p:cNvPr>
            <p:cNvSpPr/>
            <p:nvPr/>
          </p:nvSpPr>
          <p:spPr>
            <a:xfrm>
              <a:off x="2168639" y="2943104"/>
              <a:ext cx="107689" cy="69043"/>
            </a:xfrm>
            <a:custGeom>
              <a:avLst/>
              <a:gdLst>
                <a:gd name="connsiteX0" fmla="*/ 8009 w 107689"/>
                <a:gd name="connsiteY0" fmla="*/ 69116 h 69115"/>
                <a:gd name="connsiteX1" fmla="*/ 0 w 107689"/>
                <a:gd name="connsiteY1" fmla="*/ 61106 h 69115"/>
                <a:gd name="connsiteX2" fmla="*/ 4002 w 107689"/>
                <a:gd name="connsiteY2" fmla="*/ 54150 h 69115"/>
                <a:gd name="connsiteX3" fmla="*/ 95674 w 107689"/>
                <a:gd name="connsiteY3" fmla="*/ 1088 h 69115"/>
                <a:gd name="connsiteX4" fmla="*/ 106607 w 107689"/>
                <a:gd name="connsiteY4" fmla="*/ 3994 h 69115"/>
                <a:gd name="connsiteX5" fmla="*/ 103709 w 107689"/>
                <a:gd name="connsiteY5" fmla="*/ 14958 h 69115"/>
                <a:gd name="connsiteX6" fmla="*/ 103672 w 107689"/>
                <a:gd name="connsiteY6" fmla="*/ 14978 h 69115"/>
                <a:gd name="connsiteX7" fmla="*/ 12000 w 107689"/>
                <a:gd name="connsiteY7" fmla="*/ 68041 h 69115"/>
                <a:gd name="connsiteX8" fmla="*/ 8009 w 107689"/>
                <a:gd name="connsiteY8" fmla="*/ 69116 h 6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89" h="69115">
                  <a:moveTo>
                    <a:pt x="8009" y="69116"/>
                  </a:moveTo>
                  <a:cubicBezTo>
                    <a:pt x="3591" y="69121"/>
                    <a:pt x="5" y="65536"/>
                    <a:pt x="0" y="61106"/>
                  </a:cubicBezTo>
                  <a:cubicBezTo>
                    <a:pt x="0" y="58236"/>
                    <a:pt x="1525" y="55585"/>
                    <a:pt x="4002" y="54150"/>
                  </a:cubicBezTo>
                  <a:lnTo>
                    <a:pt x="95674" y="1088"/>
                  </a:lnTo>
                  <a:cubicBezTo>
                    <a:pt x="99493" y="-1140"/>
                    <a:pt x="104390" y="164"/>
                    <a:pt x="106607" y="3994"/>
                  </a:cubicBezTo>
                  <a:cubicBezTo>
                    <a:pt x="108824" y="7824"/>
                    <a:pt x="107528" y="12729"/>
                    <a:pt x="103709" y="14958"/>
                  </a:cubicBezTo>
                  <a:cubicBezTo>
                    <a:pt x="103698" y="14963"/>
                    <a:pt x="103683" y="14973"/>
                    <a:pt x="103672" y="14978"/>
                  </a:cubicBezTo>
                  <a:lnTo>
                    <a:pt x="12000" y="68041"/>
                  </a:lnTo>
                  <a:cubicBezTo>
                    <a:pt x="10788" y="68745"/>
                    <a:pt x="9409" y="69116"/>
                    <a:pt x="8009" y="69116"/>
                  </a:cubicBezTo>
                  <a:close/>
                </a:path>
              </a:pathLst>
            </a:custGeom>
            <a:solidFill>
              <a:srgbClr val="D74A29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8FF1E19-E1F4-41E2-8132-A095EACBA2E4}"/>
                </a:ext>
              </a:extLst>
            </p:cNvPr>
            <p:cNvSpPr/>
            <p:nvPr/>
          </p:nvSpPr>
          <p:spPr>
            <a:xfrm>
              <a:off x="1833537" y="2395548"/>
              <a:ext cx="171633" cy="274306"/>
            </a:xfrm>
            <a:custGeom>
              <a:avLst/>
              <a:gdLst>
                <a:gd name="connsiteX0" fmla="*/ 15997 w 171633"/>
                <a:gd name="connsiteY0" fmla="*/ 274592 h 274591"/>
                <a:gd name="connsiteX1" fmla="*/ 0 w 171633"/>
                <a:gd name="connsiteY1" fmla="*/ 258562 h 274591"/>
                <a:gd name="connsiteX2" fmla="*/ 0 w 171633"/>
                <a:gd name="connsiteY2" fmla="*/ 258552 h 274591"/>
                <a:gd name="connsiteX3" fmla="*/ 0 w 171633"/>
                <a:gd name="connsiteY3" fmla="*/ 87619 h 274591"/>
                <a:gd name="connsiteX4" fmla="*/ 147636 w 171633"/>
                <a:gd name="connsiteY4" fmla="*/ 2152 h 274591"/>
                <a:gd name="connsiteX5" fmla="*/ 169487 w 171633"/>
                <a:gd name="connsiteY5" fmla="*/ 8024 h 274591"/>
                <a:gd name="connsiteX6" fmla="*/ 163633 w 171633"/>
                <a:gd name="connsiteY6" fmla="*/ 29936 h 274591"/>
                <a:gd name="connsiteX7" fmla="*/ 31994 w 171633"/>
                <a:gd name="connsiteY7" fmla="*/ 106148 h 274591"/>
                <a:gd name="connsiteX8" fmla="*/ 31994 w 171633"/>
                <a:gd name="connsiteY8" fmla="*/ 258552 h 274591"/>
                <a:gd name="connsiteX9" fmla="*/ 16004 w 171633"/>
                <a:gd name="connsiteY9" fmla="*/ 274592 h 274591"/>
                <a:gd name="connsiteX10" fmla="*/ 15997 w 171633"/>
                <a:gd name="connsiteY10" fmla="*/ 274592 h 27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633" h="274591">
                  <a:moveTo>
                    <a:pt x="15997" y="274592"/>
                  </a:moveTo>
                  <a:cubicBezTo>
                    <a:pt x="7164" y="274597"/>
                    <a:pt x="2" y="267417"/>
                    <a:pt x="0" y="258562"/>
                  </a:cubicBezTo>
                  <a:cubicBezTo>
                    <a:pt x="0" y="258557"/>
                    <a:pt x="0" y="258557"/>
                    <a:pt x="0" y="258552"/>
                  </a:cubicBezTo>
                  <a:lnTo>
                    <a:pt x="0" y="87619"/>
                  </a:lnTo>
                  <a:lnTo>
                    <a:pt x="147636" y="2152"/>
                  </a:lnTo>
                  <a:cubicBezTo>
                    <a:pt x="155286" y="-2278"/>
                    <a:pt x="165069" y="351"/>
                    <a:pt x="169487" y="8024"/>
                  </a:cubicBezTo>
                  <a:cubicBezTo>
                    <a:pt x="173906" y="15696"/>
                    <a:pt x="171283" y="25507"/>
                    <a:pt x="163633" y="29936"/>
                  </a:cubicBezTo>
                  <a:lnTo>
                    <a:pt x="31994" y="106148"/>
                  </a:lnTo>
                  <a:lnTo>
                    <a:pt x="31994" y="258552"/>
                  </a:lnTo>
                  <a:cubicBezTo>
                    <a:pt x="31996" y="267412"/>
                    <a:pt x="24837" y="274592"/>
                    <a:pt x="16004" y="274592"/>
                  </a:cubicBezTo>
                  <a:cubicBezTo>
                    <a:pt x="16002" y="274592"/>
                    <a:pt x="15999" y="274592"/>
                    <a:pt x="15997" y="274592"/>
                  </a:cubicBezTo>
                  <a:close/>
                </a:path>
              </a:pathLst>
            </a:custGeom>
            <a:solidFill>
              <a:srgbClr val="FFFFFF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B07FA8-6298-41B0-B0F5-DBE85458CA66}"/>
                </a:ext>
              </a:extLst>
            </p:cNvPr>
            <p:cNvSpPr/>
            <p:nvPr/>
          </p:nvSpPr>
          <p:spPr>
            <a:xfrm>
              <a:off x="1972675" y="3122085"/>
              <a:ext cx="171624" cy="112808"/>
            </a:xfrm>
            <a:custGeom>
              <a:avLst/>
              <a:gdLst>
                <a:gd name="connsiteX0" fmla="*/ 16012 w 171624"/>
                <a:gd name="connsiteY0" fmla="*/ 112926 h 112925"/>
                <a:gd name="connsiteX1" fmla="*/ 0 w 171624"/>
                <a:gd name="connsiteY1" fmla="*/ 96901 h 112925"/>
                <a:gd name="connsiteX2" fmla="*/ 7998 w 171624"/>
                <a:gd name="connsiteY2" fmla="*/ 82995 h 112925"/>
                <a:gd name="connsiteX3" fmla="*/ 147624 w 171624"/>
                <a:gd name="connsiteY3" fmla="*/ 2152 h 112925"/>
                <a:gd name="connsiteX4" fmla="*/ 169481 w 171624"/>
                <a:gd name="connsiteY4" fmla="*/ 8027 h 112925"/>
                <a:gd name="connsiteX5" fmla="*/ 163621 w 171624"/>
                <a:gd name="connsiteY5" fmla="*/ 29938 h 112925"/>
                <a:gd name="connsiteX6" fmla="*/ 23995 w 171624"/>
                <a:gd name="connsiteY6" fmla="*/ 110776 h 112925"/>
                <a:gd name="connsiteX7" fmla="*/ 16012 w 171624"/>
                <a:gd name="connsiteY7" fmla="*/ 112926 h 11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624" h="112925">
                  <a:moveTo>
                    <a:pt x="16012" y="112926"/>
                  </a:moveTo>
                  <a:cubicBezTo>
                    <a:pt x="7176" y="112936"/>
                    <a:pt x="10" y="105761"/>
                    <a:pt x="0" y="96901"/>
                  </a:cubicBezTo>
                  <a:cubicBezTo>
                    <a:pt x="-10" y="91166"/>
                    <a:pt x="3039" y="85860"/>
                    <a:pt x="7998" y="82995"/>
                  </a:cubicBezTo>
                  <a:lnTo>
                    <a:pt x="147624" y="2152"/>
                  </a:lnTo>
                  <a:cubicBezTo>
                    <a:pt x="155279" y="-2278"/>
                    <a:pt x="165063" y="352"/>
                    <a:pt x="169481" y="8027"/>
                  </a:cubicBezTo>
                  <a:cubicBezTo>
                    <a:pt x="173894" y="15698"/>
                    <a:pt x="171276" y="25508"/>
                    <a:pt x="163621" y="29938"/>
                  </a:cubicBezTo>
                  <a:lnTo>
                    <a:pt x="23995" y="110776"/>
                  </a:lnTo>
                  <a:cubicBezTo>
                    <a:pt x="21570" y="112185"/>
                    <a:pt x="18817" y="112926"/>
                    <a:pt x="16012" y="112926"/>
                  </a:cubicBezTo>
                  <a:close/>
                </a:path>
              </a:pathLst>
            </a:custGeom>
            <a:solidFill>
              <a:srgbClr val="FFFFFF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23CC5B5-59E9-4A09-AAC8-952EDE7252B3}"/>
                </a:ext>
              </a:extLst>
            </p:cNvPr>
            <p:cNvSpPr/>
            <p:nvPr/>
          </p:nvSpPr>
          <p:spPr>
            <a:xfrm>
              <a:off x="1972733" y="2880053"/>
              <a:ext cx="171636" cy="112808"/>
            </a:xfrm>
            <a:custGeom>
              <a:avLst/>
              <a:gdLst>
                <a:gd name="connsiteX0" fmla="*/ 155617 w 171636"/>
                <a:gd name="connsiteY0" fmla="*/ 112926 h 112925"/>
                <a:gd name="connsiteX1" fmla="*/ 147639 w 171636"/>
                <a:gd name="connsiteY1" fmla="*/ 110776 h 112925"/>
                <a:gd name="connsiteX2" fmla="*/ 8003 w 171636"/>
                <a:gd name="connsiteY2" fmla="*/ 29938 h 112925"/>
                <a:gd name="connsiteX3" fmla="*/ 2144 w 171636"/>
                <a:gd name="connsiteY3" fmla="*/ 8022 h 112925"/>
                <a:gd name="connsiteX4" fmla="*/ 24000 w 171636"/>
                <a:gd name="connsiteY4" fmla="*/ 2152 h 112925"/>
                <a:gd name="connsiteX5" fmla="*/ 163636 w 171636"/>
                <a:gd name="connsiteY5" fmla="*/ 82990 h 112925"/>
                <a:gd name="connsiteX6" fmla="*/ 169491 w 171636"/>
                <a:gd name="connsiteY6" fmla="*/ 104906 h 112925"/>
                <a:gd name="connsiteX7" fmla="*/ 155617 w 171636"/>
                <a:gd name="connsiteY7" fmla="*/ 112926 h 11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636" h="112925">
                  <a:moveTo>
                    <a:pt x="155617" y="112926"/>
                  </a:moveTo>
                  <a:cubicBezTo>
                    <a:pt x="152817" y="112926"/>
                    <a:pt x="150065" y="112185"/>
                    <a:pt x="147639" y="110776"/>
                  </a:cubicBezTo>
                  <a:lnTo>
                    <a:pt x="8003" y="29938"/>
                  </a:lnTo>
                  <a:cubicBezTo>
                    <a:pt x="348" y="25508"/>
                    <a:pt x="-2269" y="15698"/>
                    <a:pt x="2144" y="8022"/>
                  </a:cubicBezTo>
                  <a:cubicBezTo>
                    <a:pt x="6562" y="352"/>
                    <a:pt x="16345" y="-2278"/>
                    <a:pt x="24000" y="2152"/>
                  </a:cubicBezTo>
                  <a:lnTo>
                    <a:pt x="163636" y="82990"/>
                  </a:lnTo>
                  <a:cubicBezTo>
                    <a:pt x="171286" y="87420"/>
                    <a:pt x="173909" y="97230"/>
                    <a:pt x="169491" y="104906"/>
                  </a:cubicBezTo>
                  <a:cubicBezTo>
                    <a:pt x="166634" y="109873"/>
                    <a:pt x="161341" y="112931"/>
                    <a:pt x="155617" y="112926"/>
                  </a:cubicBezTo>
                  <a:close/>
                </a:path>
              </a:pathLst>
            </a:custGeom>
            <a:solidFill>
              <a:srgbClr val="FFFFFF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F2ACF4-ABC0-4B57-95F1-9F7123F8CBC2}"/>
                </a:ext>
              </a:extLst>
            </p:cNvPr>
            <p:cNvSpPr/>
            <p:nvPr/>
          </p:nvSpPr>
          <p:spPr>
            <a:xfrm>
              <a:off x="1693534" y="2635545"/>
              <a:ext cx="311259" cy="360015"/>
            </a:xfrm>
            <a:custGeom>
              <a:avLst/>
              <a:gdLst>
                <a:gd name="connsiteX0" fmla="*/ 155625 w 311259"/>
                <a:gd name="connsiteY0" fmla="*/ 360389 h 360389"/>
                <a:gd name="connsiteX1" fmla="*/ 0 w 311259"/>
                <a:gd name="connsiteY1" fmla="*/ 270295 h 360389"/>
                <a:gd name="connsiteX2" fmla="*/ 0 w 311259"/>
                <a:gd name="connsiteY2" fmla="*/ 90095 h 360389"/>
                <a:gd name="connsiteX3" fmla="*/ 155625 w 311259"/>
                <a:gd name="connsiteY3" fmla="*/ 0 h 360389"/>
                <a:gd name="connsiteX4" fmla="*/ 311260 w 311259"/>
                <a:gd name="connsiteY4" fmla="*/ 90095 h 360389"/>
                <a:gd name="connsiteX5" fmla="*/ 311260 w 311259"/>
                <a:gd name="connsiteY5" fmla="*/ 270295 h 360389"/>
                <a:gd name="connsiteX6" fmla="*/ 31995 w 311259"/>
                <a:gd name="connsiteY6" fmla="*/ 251765 h 360389"/>
                <a:gd name="connsiteX7" fmla="*/ 155625 w 311259"/>
                <a:gd name="connsiteY7" fmla="*/ 323346 h 360389"/>
                <a:gd name="connsiteX8" fmla="*/ 279266 w 311259"/>
                <a:gd name="connsiteY8" fmla="*/ 251765 h 360389"/>
                <a:gd name="connsiteX9" fmla="*/ 279266 w 311259"/>
                <a:gd name="connsiteY9" fmla="*/ 108624 h 360389"/>
                <a:gd name="connsiteX10" fmla="*/ 155625 w 311259"/>
                <a:gd name="connsiteY10" fmla="*/ 37043 h 360389"/>
                <a:gd name="connsiteX11" fmla="*/ 31995 w 311259"/>
                <a:gd name="connsiteY11" fmla="*/ 108624 h 360389"/>
                <a:gd name="connsiteX12" fmla="*/ 295263 w 311259"/>
                <a:gd name="connsiteY12" fmla="*/ 261027 h 360389"/>
                <a:gd name="connsiteX13" fmla="*/ 295263 w 311259"/>
                <a:gd name="connsiteY13" fmla="*/ 261027 h 36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1259" h="360389">
                  <a:moveTo>
                    <a:pt x="155625" y="360389"/>
                  </a:moveTo>
                  <a:lnTo>
                    <a:pt x="0" y="270295"/>
                  </a:lnTo>
                  <a:lnTo>
                    <a:pt x="0" y="90095"/>
                  </a:lnTo>
                  <a:lnTo>
                    <a:pt x="155625" y="0"/>
                  </a:lnTo>
                  <a:lnTo>
                    <a:pt x="311260" y="90095"/>
                  </a:lnTo>
                  <a:lnTo>
                    <a:pt x="311260" y="270295"/>
                  </a:lnTo>
                  <a:close/>
                  <a:moveTo>
                    <a:pt x="31995" y="251765"/>
                  </a:moveTo>
                  <a:lnTo>
                    <a:pt x="155625" y="323346"/>
                  </a:lnTo>
                  <a:lnTo>
                    <a:pt x="279266" y="251765"/>
                  </a:lnTo>
                  <a:lnTo>
                    <a:pt x="279266" y="108624"/>
                  </a:lnTo>
                  <a:lnTo>
                    <a:pt x="155625" y="37043"/>
                  </a:lnTo>
                  <a:lnTo>
                    <a:pt x="31995" y="108624"/>
                  </a:lnTo>
                  <a:close/>
                  <a:moveTo>
                    <a:pt x="295263" y="261027"/>
                  </a:moveTo>
                  <a:lnTo>
                    <a:pt x="295263" y="261027"/>
                  </a:lnTo>
                  <a:close/>
                </a:path>
              </a:pathLst>
            </a:custGeom>
            <a:solidFill>
              <a:srgbClr val="FFFFFF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13EFB2-21EE-4CC3-BD8D-5943A7FF488C}"/>
                </a:ext>
              </a:extLst>
            </p:cNvPr>
            <p:cNvSpPr/>
            <p:nvPr/>
          </p:nvSpPr>
          <p:spPr>
            <a:xfrm>
              <a:off x="1749482" y="2700276"/>
              <a:ext cx="199349" cy="120359"/>
            </a:xfrm>
            <a:custGeom>
              <a:avLst/>
              <a:gdLst>
                <a:gd name="connsiteX0" fmla="*/ 191349 w 199349"/>
                <a:gd name="connsiteY0" fmla="*/ 120485 h 120484"/>
                <a:gd name="connsiteX1" fmla="*/ 183351 w 199349"/>
                <a:gd name="connsiteY1" fmla="*/ 112470 h 120484"/>
                <a:gd name="connsiteX2" fmla="*/ 183351 w 199349"/>
                <a:gd name="connsiteY2" fmla="*/ 112464 h 120484"/>
                <a:gd name="connsiteX3" fmla="*/ 183351 w 199349"/>
                <a:gd name="connsiteY3" fmla="*/ 66958 h 120484"/>
                <a:gd name="connsiteX4" fmla="*/ 99687 w 199349"/>
                <a:gd name="connsiteY4" fmla="*/ 18529 h 120484"/>
                <a:gd name="connsiteX5" fmla="*/ 12014 w 199349"/>
                <a:gd name="connsiteY5" fmla="*/ 69275 h 120484"/>
                <a:gd name="connsiteX6" fmla="*/ 1081 w 199349"/>
                <a:gd name="connsiteY6" fmla="*/ 66363 h 120484"/>
                <a:gd name="connsiteX7" fmla="*/ 3987 w 199349"/>
                <a:gd name="connsiteY7" fmla="*/ 55400 h 120484"/>
                <a:gd name="connsiteX8" fmla="*/ 4015 w 199349"/>
                <a:gd name="connsiteY8" fmla="*/ 55384 h 120484"/>
                <a:gd name="connsiteX9" fmla="*/ 99686 w 199349"/>
                <a:gd name="connsiteY9" fmla="*/ 0 h 120484"/>
                <a:gd name="connsiteX10" fmla="*/ 199349 w 199349"/>
                <a:gd name="connsiteY10" fmla="*/ 57701 h 120484"/>
                <a:gd name="connsiteX11" fmla="*/ 199349 w 199349"/>
                <a:gd name="connsiteY11" fmla="*/ 112464 h 120484"/>
                <a:gd name="connsiteX12" fmla="*/ 191353 w 199349"/>
                <a:gd name="connsiteY12" fmla="*/ 120485 h 120484"/>
                <a:gd name="connsiteX13" fmla="*/ 191349 w 199349"/>
                <a:gd name="connsiteY13" fmla="*/ 120485 h 12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349" h="120484">
                  <a:moveTo>
                    <a:pt x="191349" y="120485"/>
                  </a:moveTo>
                  <a:cubicBezTo>
                    <a:pt x="186933" y="120485"/>
                    <a:pt x="183352" y="116900"/>
                    <a:pt x="183351" y="112470"/>
                  </a:cubicBezTo>
                  <a:cubicBezTo>
                    <a:pt x="183351" y="112470"/>
                    <a:pt x="183351" y="112464"/>
                    <a:pt x="183351" y="112464"/>
                  </a:cubicBezTo>
                  <a:lnTo>
                    <a:pt x="183351" y="66958"/>
                  </a:lnTo>
                  <a:lnTo>
                    <a:pt x="99687" y="18529"/>
                  </a:lnTo>
                  <a:lnTo>
                    <a:pt x="12014" y="69275"/>
                  </a:lnTo>
                  <a:cubicBezTo>
                    <a:pt x="8193" y="71498"/>
                    <a:pt x="3298" y="70193"/>
                    <a:pt x="1081" y="66363"/>
                  </a:cubicBezTo>
                  <a:cubicBezTo>
                    <a:pt x="-1135" y="62528"/>
                    <a:pt x="166" y="57623"/>
                    <a:pt x="3987" y="55400"/>
                  </a:cubicBezTo>
                  <a:cubicBezTo>
                    <a:pt x="3997" y="55395"/>
                    <a:pt x="4005" y="55390"/>
                    <a:pt x="4015" y="55384"/>
                  </a:cubicBezTo>
                  <a:lnTo>
                    <a:pt x="99686" y="0"/>
                  </a:lnTo>
                  <a:lnTo>
                    <a:pt x="199349" y="57701"/>
                  </a:lnTo>
                  <a:lnTo>
                    <a:pt x="199349" y="112464"/>
                  </a:lnTo>
                  <a:cubicBezTo>
                    <a:pt x="199349" y="116895"/>
                    <a:pt x="195769" y="120485"/>
                    <a:pt x="191353" y="120485"/>
                  </a:cubicBezTo>
                  <a:cubicBezTo>
                    <a:pt x="191352" y="120485"/>
                    <a:pt x="191350" y="120485"/>
                    <a:pt x="191349" y="120485"/>
                  </a:cubicBezTo>
                  <a:close/>
                </a:path>
              </a:pathLst>
            </a:custGeom>
            <a:solidFill>
              <a:srgbClr val="FFFFFF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D4C5C67-7EC1-49CD-801A-96CCE021A86C}"/>
                </a:ext>
              </a:extLst>
            </p:cNvPr>
            <p:cNvSpPr/>
            <p:nvPr/>
          </p:nvSpPr>
          <p:spPr>
            <a:xfrm>
              <a:off x="2112676" y="2877141"/>
              <a:ext cx="311271" cy="360015"/>
            </a:xfrm>
            <a:custGeom>
              <a:avLst/>
              <a:gdLst>
                <a:gd name="connsiteX0" fmla="*/ 155633 w 311271"/>
                <a:gd name="connsiteY0" fmla="*/ 360389 h 360389"/>
                <a:gd name="connsiteX1" fmla="*/ 0 w 311271"/>
                <a:gd name="connsiteY1" fmla="*/ 270305 h 360389"/>
                <a:gd name="connsiteX2" fmla="*/ 0 w 311271"/>
                <a:gd name="connsiteY2" fmla="*/ 90095 h 360389"/>
                <a:gd name="connsiteX3" fmla="*/ 155633 w 311271"/>
                <a:gd name="connsiteY3" fmla="*/ 0 h 360389"/>
                <a:gd name="connsiteX4" fmla="*/ 311271 w 311271"/>
                <a:gd name="connsiteY4" fmla="*/ 90095 h 360389"/>
                <a:gd name="connsiteX5" fmla="*/ 311271 w 311271"/>
                <a:gd name="connsiteY5" fmla="*/ 270305 h 360389"/>
                <a:gd name="connsiteX6" fmla="*/ 31994 w 311271"/>
                <a:gd name="connsiteY6" fmla="*/ 251776 h 360389"/>
                <a:gd name="connsiteX7" fmla="*/ 155633 w 311271"/>
                <a:gd name="connsiteY7" fmla="*/ 323346 h 360389"/>
                <a:gd name="connsiteX8" fmla="*/ 279273 w 311271"/>
                <a:gd name="connsiteY8" fmla="*/ 251776 h 360389"/>
                <a:gd name="connsiteX9" fmla="*/ 279273 w 311271"/>
                <a:gd name="connsiteY9" fmla="*/ 108624 h 360389"/>
                <a:gd name="connsiteX10" fmla="*/ 155633 w 311271"/>
                <a:gd name="connsiteY10" fmla="*/ 37043 h 360389"/>
                <a:gd name="connsiteX11" fmla="*/ 31994 w 311271"/>
                <a:gd name="connsiteY11" fmla="*/ 108624 h 36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1271" h="360389">
                  <a:moveTo>
                    <a:pt x="155633" y="360389"/>
                  </a:moveTo>
                  <a:lnTo>
                    <a:pt x="0" y="270305"/>
                  </a:lnTo>
                  <a:lnTo>
                    <a:pt x="0" y="90095"/>
                  </a:lnTo>
                  <a:lnTo>
                    <a:pt x="155633" y="0"/>
                  </a:lnTo>
                  <a:lnTo>
                    <a:pt x="311271" y="90095"/>
                  </a:lnTo>
                  <a:lnTo>
                    <a:pt x="311271" y="270305"/>
                  </a:lnTo>
                  <a:close/>
                  <a:moveTo>
                    <a:pt x="31994" y="251776"/>
                  </a:moveTo>
                  <a:lnTo>
                    <a:pt x="155633" y="323346"/>
                  </a:lnTo>
                  <a:lnTo>
                    <a:pt x="279273" y="251776"/>
                  </a:lnTo>
                  <a:lnTo>
                    <a:pt x="279273" y="108624"/>
                  </a:lnTo>
                  <a:lnTo>
                    <a:pt x="155633" y="37043"/>
                  </a:lnTo>
                  <a:lnTo>
                    <a:pt x="31994" y="108624"/>
                  </a:lnTo>
                  <a:close/>
                </a:path>
              </a:pathLst>
            </a:custGeom>
            <a:solidFill>
              <a:srgbClr val="D74A29"/>
            </a:solidFill>
            <a:ln w="51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08BCA8D-F1BF-455D-BFF8-3C7A11E114FD}"/>
                </a:ext>
              </a:extLst>
            </p:cNvPr>
            <p:cNvSpPr/>
            <p:nvPr/>
          </p:nvSpPr>
          <p:spPr>
            <a:xfrm>
              <a:off x="1472120" y="2262420"/>
              <a:ext cx="1201409" cy="12062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87546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8F9C-1AF5-087D-4E79-6C9AEB73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Chromatographic Separation and Analysis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AC2B2F-D8A5-7CF0-F177-F74E98E6590D}"/>
              </a:ext>
            </a:extLst>
          </p:cNvPr>
          <p:cNvGrpSpPr/>
          <p:nvPr/>
        </p:nvGrpSpPr>
        <p:grpSpPr>
          <a:xfrm>
            <a:off x="324030" y="1638844"/>
            <a:ext cx="2106616" cy="892318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800FD1C-5BA6-7D4E-B469-1590F0287C62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C53B0128-4818-CE44-18CE-E6B9F2DD6B89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Chromatographic Fluorescence Detection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281C04-6606-BB44-59A0-B350C1AE2098}"/>
              </a:ext>
            </a:extLst>
          </p:cNvPr>
          <p:cNvGrpSpPr/>
          <p:nvPr/>
        </p:nvGrpSpPr>
        <p:grpSpPr>
          <a:xfrm>
            <a:off x="358942" y="4072130"/>
            <a:ext cx="2036792" cy="892318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927FA34-87AD-FF3B-6F6F-F9ED15AFC2EB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5E06396B-FA8A-CB77-BBDD-CDA6B768CCAA}"/>
                </a:ext>
              </a:extLst>
            </p:cNvPr>
            <p:cNvSpPr txBox="1"/>
            <p:nvPr/>
          </p:nvSpPr>
          <p:spPr>
            <a:xfrm>
              <a:off x="55394" y="712797"/>
              <a:ext cx="3459060" cy="805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/>
                <a:t>LC-MS</a:t>
              </a:r>
              <a:endParaRPr lang="en-US" sz="2000" kern="12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995EBC-186B-3022-1C21-1588C29FA216}"/>
              </a:ext>
            </a:extLst>
          </p:cNvPr>
          <p:cNvGrpSpPr/>
          <p:nvPr/>
        </p:nvGrpSpPr>
        <p:grpSpPr>
          <a:xfrm>
            <a:off x="9856838" y="1638844"/>
            <a:ext cx="2036792" cy="892318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ACFFC2-D89C-8423-A01A-0E4884981B59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5DF6D6CF-0A5C-3A2E-B2A9-914E943C9CFB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/>
                <a:t>Quantitation: Interpolation from standard curve</a:t>
              </a:r>
              <a:endParaRPr lang="en-US" sz="1600" kern="1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5AADB01-F7ED-A54A-DE18-674AF8245EC3}"/>
              </a:ext>
            </a:extLst>
          </p:cNvPr>
          <p:cNvGrpSpPr/>
          <p:nvPr/>
        </p:nvGrpSpPr>
        <p:grpSpPr>
          <a:xfrm>
            <a:off x="9856838" y="4072130"/>
            <a:ext cx="2036792" cy="892318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377E37D-D6F3-387F-23CE-FB4B13814E12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800"/>
            </a:p>
          </p:txBody>
        </p:sp>
        <p:sp>
          <p:nvSpPr>
            <p:cNvPr id="40" name="Rectangle: Rounded Corners 4">
              <a:extLst>
                <a:ext uri="{FF2B5EF4-FFF2-40B4-BE49-F238E27FC236}">
                  <a16:creationId xmlns:a16="http://schemas.microsoft.com/office/drawing/2014/main" id="{6EFA2E7A-DB2D-3E78-B57E-8A70B210A211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Quantitation: Interpolation from standard curve; IS correction</a:t>
              </a:r>
              <a:endParaRPr lang="en-US" sz="1600" kern="12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5D7A365-150B-ACD6-02C4-C3E85F424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4" t="61489" r="87812" b="17853"/>
          <a:stretch/>
        </p:blipFill>
        <p:spPr>
          <a:xfrm>
            <a:off x="2643246" y="1708064"/>
            <a:ext cx="693956" cy="7919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BCF19E4-14C6-BFCD-259B-F664C663870C}"/>
              </a:ext>
            </a:extLst>
          </p:cNvPr>
          <p:cNvSpPr txBox="1"/>
          <p:nvPr/>
        </p:nvSpPr>
        <p:spPr>
          <a:xfrm>
            <a:off x="2318813" y="2812072"/>
            <a:ext cx="1444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Sample </a:t>
            </a:r>
          </a:p>
          <a:p>
            <a:pPr algn="ctr"/>
            <a:r>
              <a:rPr lang="en-US" sz="1400">
                <a:solidFill>
                  <a:srgbClr val="000000"/>
                </a:solidFill>
              </a:rPr>
              <a:t>Preparation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29A2BB-433B-6DFB-B912-7AFD6FEEA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71" t="70320" r="81945" b="25332"/>
          <a:stretch/>
        </p:blipFill>
        <p:spPr>
          <a:xfrm>
            <a:off x="3369002" y="2084205"/>
            <a:ext cx="432000" cy="16667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0FC5347-6B67-7A4D-2C3A-0691BE62C9B1}"/>
              </a:ext>
            </a:extLst>
          </p:cNvPr>
          <p:cNvGrpSpPr/>
          <p:nvPr/>
        </p:nvGrpSpPr>
        <p:grpSpPr>
          <a:xfrm>
            <a:off x="3749897" y="1640308"/>
            <a:ext cx="1099544" cy="937496"/>
            <a:chOff x="3584797" y="1670788"/>
            <a:chExt cx="1099544" cy="937496"/>
          </a:xfrm>
        </p:grpSpPr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216AC1D6-675E-09F8-7731-EE481AA18E35}"/>
                </a:ext>
              </a:extLst>
            </p:cNvPr>
            <p:cNvCxnSpPr/>
            <p:nvPr/>
          </p:nvCxnSpPr>
          <p:spPr>
            <a:xfrm rot="16200000" flipH="1">
              <a:off x="3979963" y="1826144"/>
              <a:ext cx="714801" cy="693955"/>
            </a:xfrm>
            <a:prstGeom prst="curvedConnector3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3038625E-CE39-0190-2211-D99F891E7879}"/>
                </a:ext>
              </a:extLst>
            </p:cNvPr>
            <p:cNvCxnSpPr/>
            <p:nvPr/>
          </p:nvCxnSpPr>
          <p:spPr>
            <a:xfrm rot="16200000" flipH="1">
              <a:off x="3837723" y="1903906"/>
              <a:ext cx="714801" cy="693955"/>
            </a:xfrm>
            <a:prstGeom prst="curvedConnector3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tar: 7 Points 40">
              <a:extLst>
                <a:ext uri="{FF2B5EF4-FFF2-40B4-BE49-F238E27FC236}">
                  <a16:creationId xmlns:a16="http://schemas.microsoft.com/office/drawing/2014/main" id="{7027553B-8245-C1C7-DECF-15B69CE67E7F}"/>
                </a:ext>
              </a:extLst>
            </p:cNvPr>
            <p:cNvSpPr/>
            <p:nvPr/>
          </p:nvSpPr>
          <p:spPr>
            <a:xfrm>
              <a:off x="3584797" y="1670788"/>
              <a:ext cx="334469" cy="282652"/>
            </a:xfrm>
            <a:prstGeom prst="star7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70F1548-4720-A2C0-F36B-EFCD9FFAB610}"/>
              </a:ext>
            </a:extLst>
          </p:cNvPr>
          <p:cNvSpPr txBox="1"/>
          <p:nvPr/>
        </p:nvSpPr>
        <p:spPr>
          <a:xfrm>
            <a:off x="6368830" y="2812072"/>
            <a:ext cx="295839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LC-Fluorescence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1F30909-2E50-A767-6A3E-4B6E410AD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71" t="70320" r="81945" b="25332"/>
          <a:stretch/>
        </p:blipFill>
        <p:spPr>
          <a:xfrm>
            <a:off x="4956185" y="2110911"/>
            <a:ext cx="432000" cy="16667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AC11350-EB77-8AFA-4117-9B2A88E10CFE}"/>
              </a:ext>
            </a:extLst>
          </p:cNvPr>
          <p:cNvSpPr txBox="1"/>
          <p:nvPr/>
        </p:nvSpPr>
        <p:spPr>
          <a:xfrm>
            <a:off x="3688092" y="2812072"/>
            <a:ext cx="1444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Probe Binding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AC51C62-56E1-8698-0DDF-60D7F27963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7" t="63372" r="3931" b="9744"/>
          <a:stretch/>
        </p:blipFill>
        <p:spPr>
          <a:xfrm>
            <a:off x="5391107" y="1512648"/>
            <a:ext cx="4506252" cy="13716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B8FEC9-F512-C5E4-7130-7FBDE979852C}"/>
              </a:ext>
            </a:extLst>
          </p:cNvPr>
          <p:cNvSpPr txBox="1"/>
          <p:nvPr/>
        </p:nvSpPr>
        <p:spPr>
          <a:xfrm>
            <a:off x="558033" y="6120760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latin typeface="+mj-lt"/>
              </a:rPr>
              <a:t>Ramanathan and </a:t>
            </a:r>
            <a:r>
              <a:rPr lang="en-US" sz="900" err="1">
                <a:latin typeface="+mj-lt"/>
              </a:rPr>
              <a:t>shen</a:t>
            </a:r>
            <a:r>
              <a:rPr lang="en-US" sz="900">
                <a:latin typeface="+mj-lt"/>
              </a:rPr>
              <a:t>. </a:t>
            </a:r>
            <a:r>
              <a:rPr lang="en-US" sz="900" i="1">
                <a:latin typeface="+mj-lt"/>
              </a:rPr>
              <a:t>Bioanalysis</a:t>
            </a:r>
            <a:r>
              <a:rPr lang="en-US" sz="900">
                <a:latin typeface="+mj-lt"/>
              </a:rPr>
              <a:t> </a:t>
            </a:r>
            <a:r>
              <a:rPr lang="en-US" sz="900" b="1">
                <a:latin typeface="+mj-lt"/>
              </a:rPr>
              <a:t>11</a:t>
            </a:r>
            <a:r>
              <a:rPr lang="en-US" sz="900">
                <a:latin typeface="+mj-lt"/>
              </a:rPr>
              <a:t>(21): 1983–1992 (2019);</a:t>
            </a:r>
          </a:p>
          <a:p>
            <a:r>
              <a:rPr lang="en-US" sz="900">
                <a:latin typeface="+mj-lt"/>
              </a:rPr>
              <a:t>Wuxi </a:t>
            </a:r>
            <a:r>
              <a:rPr lang="en-US" sz="900" err="1">
                <a:latin typeface="+mj-lt"/>
              </a:rPr>
              <a:t>Apptec</a:t>
            </a:r>
            <a:r>
              <a:rPr lang="en-US" sz="900">
                <a:latin typeface="+mj-lt"/>
              </a:rPr>
              <a:t>. Application of Liquid Chromatography-Fluorescence (LC-FL) Detection Methods for DMPK Quantitative Bioanalysis of Oligonucleotides. 2023. https://dmpkservice.wuxiapptec.com/articles/21-application-of-liquid-chromatography-fluorescence-lc-fl-detection-methods-for-dmpk-quantitative-bioanalysis-of-oligonucleotides/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5F90D7-6832-D48D-93CD-889E65A1400C}"/>
              </a:ext>
            </a:extLst>
          </p:cNvPr>
          <p:cNvSpPr txBox="1"/>
          <p:nvPr/>
        </p:nvSpPr>
        <p:spPr>
          <a:xfrm>
            <a:off x="2261713" y="5459961"/>
            <a:ext cx="1444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Sample </a:t>
            </a:r>
          </a:p>
          <a:p>
            <a:pPr algn="ctr"/>
            <a:r>
              <a:rPr lang="en-US" sz="1400">
                <a:solidFill>
                  <a:srgbClr val="000000"/>
                </a:solidFill>
              </a:rPr>
              <a:t>Preparation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AD913EE-767D-0B58-87BD-073BD8BC2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858" y="1938068"/>
            <a:ext cx="193072" cy="18985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6BE96A9-671B-821C-EB5A-52FB2E0B8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022" y="2019408"/>
            <a:ext cx="193072" cy="18985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CCE513-BB2A-1E21-8F66-A5CAE7677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76101">
            <a:off x="2908022" y="2130670"/>
            <a:ext cx="193072" cy="18985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1E97D21-AD7A-1954-B4E5-4A7F46D73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76101">
            <a:off x="2978202" y="2028194"/>
            <a:ext cx="193072" cy="18985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D345412-FD16-EB97-3813-3B4AF9344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71" t="70320" r="81945" b="25332"/>
          <a:stretch/>
        </p:blipFill>
        <p:spPr>
          <a:xfrm>
            <a:off x="3627924" y="4470729"/>
            <a:ext cx="432000" cy="16667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35A27CF-19EC-70AA-48A4-5317401C1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4" t="61489" r="87812" b="17853"/>
          <a:stretch/>
        </p:blipFill>
        <p:spPr>
          <a:xfrm>
            <a:off x="2628495" y="4112335"/>
            <a:ext cx="693956" cy="79190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EFBD538-A817-1895-95A1-E487A41D9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107" y="4342339"/>
            <a:ext cx="193072" cy="18985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D81C637-216E-2D29-7038-A4F83B38E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271" y="4423679"/>
            <a:ext cx="193072" cy="18985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548F953-972C-FB3E-B0DD-70476877A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76101">
            <a:off x="2893271" y="4534941"/>
            <a:ext cx="193072" cy="18985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90C859A-CD06-585F-9452-8F4A0F1EA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76101">
            <a:off x="2963451" y="4432465"/>
            <a:ext cx="193072" cy="189854"/>
          </a:xfrm>
          <a:prstGeom prst="rect">
            <a:avLst/>
          </a:prstGeom>
        </p:spPr>
      </p:pic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50207210-7CA3-0FB0-59CD-024A54322EAA}"/>
              </a:ext>
            </a:extLst>
          </p:cNvPr>
          <p:cNvCxnSpPr/>
          <p:nvPr/>
        </p:nvCxnSpPr>
        <p:spPr>
          <a:xfrm rot="16200000" flipH="1">
            <a:off x="4845037" y="4207756"/>
            <a:ext cx="714801" cy="693955"/>
          </a:xfrm>
          <a:prstGeom prst="curved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E1C375B-2D07-3B69-6A79-61E87532CC9F}"/>
              </a:ext>
            </a:extLst>
          </p:cNvPr>
          <p:cNvSpPr txBox="1"/>
          <p:nvPr/>
        </p:nvSpPr>
        <p:spPr>
          <a:xfrm>
            <a:off x="4355869" y="5459961"/>
            <a:ext cx="14444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IS Addition and Oligonucleotide Extraction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80AC270A-E762-E376-93EF-5BD3F78B4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83663">
            <a:off x="4340283" y="4124802"/>
            <a:ext cx="731583" cy="7193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C9CA97D-C70C-1038-6669-67F8A8ED1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71" t="70320" r="81945" b="25332"/>
          <a:stretch/>
        </p:blipFill>
        <p:spPr>
          <a:xfrm>
            <a:off x="5888477" y="4500417"/>
            <a:ext cx="432000" cy="16667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91B2220-B5FA-A941-138A-60DBA4DCA03D}"/>
              </a:ext>
            </a:extLst>
          </p:cNvPr>
          <p:cNvSpPr txBox="1"/>
          <p:nvPr/>
        </p:nvSpPr>
        <p:spPr>
          <a:xfrm>
            <a:off x="6960382" y="5459961"/>
            <a:ext cx="236684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LC-MS (High Res)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2FD86-8E7C-6BDF-2EFE-D95B5FE8DD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529" t="8972" r="26956" b="23417"/>
          <a:stretch/>
        </p:blipFill>
        <p:spPr>
          <a:xfrm>
            <a:off x="8297041" y="3861079"/>
            <a:ext cx="1131271" cy="1537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E3287D-94DB-CC72-C880-7A4DC629D6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38" t="8972" r="72754" b="23417"/>
          <a:stretch/>
        </p:blipFill>
        <p:spPr>
          <a:xfrm>
            <a:off x="6832222" y="3861078"/>
            <a:ext cx="1077998" cy="15375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454B08-33A8-1F06-21F0-46C950BFC7C2}"/>
              </a:ext>
            </a:extLst>
          </p:cNvPr>
          <p:cNvSpPr txBox="1"/>
          <p:nvPr/>
        </p:nvSpPr>
        <p:spPr>
          <a:xfrm>
            <a:off x="6894413" y="3579430"/>
            <a:ext cx="953616" cy="30777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Analyte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DFC2B4-6F15-A279-0037-84FE2CBBDD0C}"/>
              </a:ext>
            </a:extLst>
          </p:cNvPr>
          <p:cNvSpPr txBox="1"/>
          <p:nvPr/>
        </p:nvSpPr>
        <p:spPr>
          <a:xfrm>
            <a:off x="8111119" y="3576901"/>
            <a:ext cx="1591893" cy="30777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Internal Standard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3B752-A862-5D9D-D1FF-E05A654DBD3E}"/>
              </a:ext>
            </a:extLst>
          </p:cNvPr>
          <p:cNvSpPr txBox="1"/>
          <p:nvPr/>
        </p:nvSpPr>
        <p:spPr>
          <a:xfrm>
            <a:off x="5694317" y="1048205"/>
            <a:ext cx="4307423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Fluorescence Signal with chromatographic separation from metabolites (n-1, n-2)</a:t>
            </a:r>
          </a:p>
        </p:txBody>
      </p:sp>
    </p:spTree>
    <p:extLst>
      <p:ext uri="{BB962C8B-B14F-4D97-AF65-F5344CB8AC3E}">
        <p14:creationId xmlns:p14="http://schemas.microsoft.com/office/powerpoint/2010/main" val="663729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3A18-F4BB-74A7-5CCB-FF159230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Pharmacokinetics by ATTO-probe/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HPLC-Fluorescence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4EB40-1E8D-3208-11B8-7891958B4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120"/>
            <a:ext cx="11017392" cy="4886046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ONPATTRO® (</a:t>
            </a:r>
            <a:r>
              <a:rPr lang="en-US" sz="2400" dirty="0" err="1">
                <a:solidFill>
                  <a:srgbClr val="000000"/>
                </a:solidFill>
                <a:latin typeface="Arial"/>
                <a:cs typeface="Arial"/>
              </a:rPr>
              <a:t>patisiran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) is a lipid complex injection, for intravenous use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Approved for adults with ATTR-PN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Small interfering RNA Drug Substance (ALN-18328)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Dose: 0.3 mg/kg up to 30 mg; every 3 weeks by intravenous infusion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PK by Fluorescence Detection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Limit of quantification (LLOQ): 1 ng/mL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Precision (CV%): 9.1%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Accuracy Range: -2.7%-2.5%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D27DE-5499-2CB6-D51A-E3D69353C099}"/>
              </a:ext>
            </a:extLst>
          </p:cNvPr>
          <p:cNvSpPr txBox="1"/>
          <p:nvPr/>
        </p:nvSpPr>
        <p:spPr>
          <a:xfrm>
            <a:off x="610688" y="6421616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U.S. Food and Drug Administration. Label </a:t>
            </a:r>
            <a:r>
              <a:rPr lang="en-US" sz="900" err="1"/>
              <a:t>Onpattro</a:t>
            </a:r>
            <a:r>
              <a:rPr lang="en-US" sz="900"/>
              <a:t>. Alnylam Pharmaceuticals, Inc. 2018. https://www.accessdata.fda.gov/drugsatfda_docs/label/2018/210922s000lbl.pdf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F410A6-E156-4522-D77A-179EC2E5096F}"/>
              </a:ext>
            </a:extLst>
          </p:cNvPr>
          <p:cNvGrpSpPr/>
          <p:nvPr/>
        </p:nvGrpSpPr>
        <p:grpSpPr>
          <a:xfrm>
            <a:off x="9692640" y="159384"/>
            <a:ext cx="2330100" cy="1094649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0526492-D511-6D20-37CA-C11FAB51EA2C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F1C5FBE5-CB30-6A99-3A7A-2D7B66172F50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Chromatographic Fluorescence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007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BA9C-48B1-DA06-5A73-DB10EDF8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74"/>
            <a:ext cx="11017391" cy="675005"/>
          </a:xfrm>
        </p:spPr>
        <p:txBody>
          <a:bodyPr/>
          <a:lstStyle/>
          <a:p>
            <a:r>
              <a:rPr lang="en-US" sz="2800">
                <a:solidFill>
                  <a:srgbClr val="000000"/>
                </a:solidFill>
              </a:rPr>
              <a:t>Fluorescence Methodology</a:t>
            </a:r>
            <a:endParaRPr lang="en-US" sz="280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08D764-5E95-679C-B811-61802241D2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03700"/>
              </p:ext>
            </p:extLst>
          </p:nvPr>
        </p:nvGraphicFramePr>
        <p:xfrm>
          <a:off x="887519" y="889279"/>
          <a:ext cx="10416962" cy="467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E207203-5EDD-D57B-B2AC-635C1D40F59B}"/>
              </a:ext>
            </a:extLst>
          </p:cNvPr>
          <p:cNvGrpSpPr/>
          <p:nvPr/>
        </p:nvGrpSpPr>
        <p:grpSpPr>
          <a:xfrm>
            <a:off x="9692640" y="159384"/>
            <a:ext cx="2330100" cy="1094649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84F7AE-C1AB-CA4F-AE88-CC99854EC686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E3551718-86E7-ED91-99B8-6BCD97B724D0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Chromatographic Fluorescence Detection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089A38-0CAD-FD72-C14F-110634B0B3E0}"/>
              </a:ext>
            </a:extLst>
          </p:cNvPr>
          <p:cNvSpPr txBox="1"/>
          <p:nvPr/>
        </p:nvSpPr>
        <p:spPr>
          <a:xfrm>
            <a:off x="547734" y="6463072"/>
            <a:ext cx="39357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0" i="0" u="none" strike="noStrike" baseline="0">
                <a:latin typeface="GillSansStd"/>
              </a:rPr>
              <a:t>Zhang </a:t>
            </a:r>
            <a:r>
              <a:rPr lang="en-US" sz="800" b="0" i="1" u="none" strike="noStrike" baseline="0">
                <a:latin typeface="GillSansStd"/>
              </a:rPr>
              <a:t>et al. The Journal of Clinical Pharmacology</a:t>
            </a:r>
            <a:r>
              <a:rPr lang="en-US" sz="800">
                <a:latin typeface="GillSansStd"/>
              </a:rPr>
              <a:t>.</a:t>
            </a:r>
            <a:r>
              <a:rPr lang="en-US" sz="800" b="0" i="0" u="none" strike="noStrike" baseline="0">
                <a:latin typeface="GillSansStd"/>
              </a:rPr>
              <a:t>,</a:t>
            </a:r>
            <a:r>
              <a:rPr lang="en-US" sz="800" b="1" i="0" u="none" strike="noStrike" baseline="0">
                <a:latin typeface="GillSansStd"/>
              </a:rPr>
              <a:t> 60</a:t>
            </a:r>
            <a:r>
              <a:rPr lang="en-US" sz="800" b="0" i="0" u="none" strike="noStrike" baseline="0">
                <a:latin typeface="GillSansStd"/>
              </a:rPr>
              <a:t>(1) 37–49 (2020); Coelho </a:t>
            </a:r>
            <a:r>
              <a:rPr lang="en-US" sz="800" b="0" i="1" u="none" strike="noStrike" baseline="0">
                <a:latin typeface="GillSansStd"/>
              </a:rPr>
              <a:t>et al. New England Journal of Medicine</a:t>
            </a:r>
            <a:r>
              <a:rPr lang="en-US" sz="800" b="0" i="0" u="none" strike="noStrike" baseline="0">
                <a:latin typeface="GillSansStd"/>
              </a:rPr>
              <a:t>. </a:t>
            </a:r>
            <a:r>
              <a:rPr lang="en-US" sz="800" b="1" i="0" u="none" strike="noStrike" baseline="0">
                <a:latin typeface="GillSansStd"/>
              </a:rPr>
              <a:t>369</a:t>
            </a:r>
            <a:r>
              <a:rPr lang="en-US" sz="800" i="0" u="none" strike="noStrike" baseline="0">
                <a:latin typeface="GillSansStd"/>
              </a:rPr>
              <a:t>(9):819-829 (2013).</a:t>
            </a:r>
            <a:endParaRPr lang="en-US" sz="800" b="0" i="0" u="none" strike="noStrike" baseline="0">
              <a:latin typeface="GillSansStd"/>
            </a:endParaRPr>
          </a:p>
        </p:txBody>
      </p:sp>
    </p:spTree>
    <p:extLst>
      <p:ext uri="{BB962C8B-B14F-4D97-AF65-F5344CB8AC3E}">
        <p14:creationId xmlns:p14="http://schemas.microsoft.com/office/powerpoint/2010/main" val="25728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D1F64F5-E6B6-EDB2-82E9-79303C1B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Chromatographic separation allows for detection of the full-length oligonucleotide without n-1/  n-x metabolites</a:t>
            </a:r>
          </a:p>
          <a:p>
            <a:r>
              <a:rPr lang="en-US" dirty="0">
                <a:solidFill>
                  <a:srgbClr val="000000"/>
                </a:solidFill>
              </a:rPr>
              <a:t>Dynamic range covers peak (</a:t>
            </a:r>
            <a:r>
              <a:rPr lang="en-US" dirty="0" err="1">
                <a:solidFill>
                  <a:srgbClr val="000000"/>
                </a:solidFill>
              </a:rPr>
              <a:t>C</a:t>
            </a:r>
            <a:r>
              <a:rPr lang="en-US" baseline="-25000" dirty="0" err="1">
                <a:solidFill>
                  <a:srgbClr val="000000"/>
                </a:solidFill>
              </a:rPr>
              <a:t>max</a:t>
            </a:r>
            <a:r>
              <a:rPr lang="en-US" dirty="0">
                <a:solidFill>
                  <a:srgbClr val="000000"/>
                </a:solidFill>
              </a:rPr>
              <a:t>) and trough (</a:t>
            </a:r>
            <a:r>
              <a:rPr lang="en-US" dirty="0" err="1">
                <a:solidFill>
                  <a:srgbClr val="000000"/>
                </a:solidFill>
              </a:rPr>
              <a:t>C</a:t>
            </a:r>
            <a:r>
              <a:rPr lang="en-US" baseline="-25000" dirty="0" err="1">
                <a:solidFill>
                  <a:srgbClr val="000000"/>
                </a:solidFill>
              </a:rPr>
              <a:t>min</a:t>
            </a:r>
            <a:r>
              <a:rPr lang="en-US" dirty="0">
                <a:solidFill>
                  <a:srgbClr val="000000"/>
                </a:solidFill>
              </a:rPr>
              <a:t>/Predose) concentrations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CC3EC-046B-2EA4-14D2-8326B97E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Drug Substance Pharmacokinetics by Fluorescence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2B33B-1BC7-82A3-CCAD-A7482BDD5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29"/>
          <a:stretch/>
        </p:blipFill>
        <p:spPr>
          <a:xfrm>
            <a:off x="2174261" y="1341540"/>
            <a:ext cx="5702593" cy="2992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E3701-0B8B-6698-BF0F-59AB7BB47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37" t="18992"/>
          <a:stretch/>
        </p:blipFill>
        <p:spPr>
          <a:xfrm>
            <a:off x="7806394" y="2337900"/>
            <a:ext cx="822778" cy="329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A9E00D-CA55-F012-3E77-D46E8C2D3284}"/>
              </a:ext>
            </a:extLst>
          </p:cNvPr>
          <p:cNvSpPr txBox="1"/>
          <p:nvPr/>
        </p:nvSpPr>
        <p:spPr>
          <a:xfrm>
            <a:off x="547734" y="6463072"/>
            <a:ext cx="3935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0" i="0" u="none" strike="noStrike" baseline="0">
                <a:latin typeface="GillSansStd"/>
              </a:rPr>
              <a:t>Zhang </a:t>
            </a:r>
            <a:r>
              <a:rPr lang="en-US" sz="800" b="0" i="1" u="none" strike="noStrike" baseline="0">
                <a:latin typeface="GillSansStd"/>
              </a:rPr>
              <a:t>et al. The Journal of Clinical Pharmacology</a:t>
            </a:r>
            <a:r>
              <a:rPr lang="en-US" sz="800">
                <a:latin typeface="GillSansStd"/>
              </a:rPr>
              <a:t>.</a:t>
            </a:r>
            <a:r>
              <a:rPr lang="en-US" sz="800" b="0" i="0" u="none" strike="noStrike" baseline="0">
                <a:latin typeface="GillSansStd"/>
              </a:rPr>
              <a:t>,</a:t>
            </a:r>
            <a:r>
              <a:rPr lang="en-US" sz="800" b="1" i="0" u="none" strike="noStrike" baseline="0">
                <a:latin typeface="GillSansStd"/>
              </a:rPr>
              <a:t> 60</a:t>
            </a:r>
            <a:r>
              <a:rPr lang="en-US" sz="800" b="0" i="0" u="none" strike="noStrike" baseline="0">
                <a:latin typeface="GillSansStd"/>
              </a:rPr>
              <a:t>(1) 37–49 (2020)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EA53E0-1A10-E662-3B84-99949AA6E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91" t="18992" r="27886"/>
          <a:stretch/>
        </p:blipFill>
        <p:spPr>
          <a:xfrm>
            <a:off x="7796563" y="1912877"/>
            <a:ext cx="1170039" cy="329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07314E-5B65-2830-48E8-3E072B698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92" r="67509"/>
          <a:stretch/>
        </p:blipFill>
        <p:spPr>
          <a:xfrm>
            <a:off x="7614319" y="1488650"/>
            <a:ext cx="959413" cy="3292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0355E7-533A-9904-E9ED-0E1AA905A17B}"/>
              </a:ext>
            </a:extLst>
          </p:cNvPr>
          <p:cNvSpPr txBox="1"/>
          <p:nvPr/>
        </p:nvSpPr>
        <p:spPr>
          <a:xfrm>
            <a:off x="8898852" y="1429653"/>
            <a:ext cx="3136490" cy="167733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</a:rPr>
              <a:t>End of Infusion</a:t>
            </a:r>
          </a:p>
          <a:p>
            <a:pPr algn="l"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</a:rPr>
              <a:t>30-min post end of infusion</a:t>
            </a:r>
          </a:p>
          <a:p>
            <a:pPr algn="l"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</a:rPr>
              <a:t>Predose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547DCA-1318-7EEF-536A-18D03D78D5C8}"/>
              </a:ext>
            </a:extLst>
          </p:cNvPr>
          <p:cNvGrpSpPr/>
          <p:nvPr/>
        </p:nvGrpSpPr>
        <p:grpSpPr>
          <a:xfrm>
            <a:off x="9692640" y="159384"/>
            <a:ext cx="2330100" cy="1094649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73E4971-2FE8-3827-7317-7EFA8089B5AC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BA49AC22-9404-81E5-6E51-CE44DA29E86E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Chromatographic Fluorescence Detection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CE224C-3F83-15F7-8817-64AA8FA85586}"/>
              </a:ext>
            </a:extLst>
          </p:cNvPr>
          <p:cNvSpPr txBox="1"/>
          <p:nvPr/>
        </p:nvSpPr>
        <p:spPr>
          <a:xfrm>
            <a:off x="7812149" y="3757858"/>
            <a:ext cx="2927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Phase 3: 148 Treated Participants</a:t>
            </a:r>
          </a:p>
        </p:txBody>
      </p:sp>
    </p:spTree>
    <p:extLst>
      <p:ext uri="{BB962C8B-B14F-4D97-AF65-F5344CB8AC3E}">
        <p14:creationId xmlns:p14="http://schemas.microsoft.com/office/powerpoint/2010/main" val="25057833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3A18-F4BB-74A7-5CCB-FF159230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Oligonucleotide Pharmacokinetics by Mass Spectrometry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4EB40-1E8D-3208-11B8-7891958B4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Proof of principle validation in NHP plasma</a:t>
            </a:r>
          </a:p>
          <a:p>
            <a:r>
              <a:rPr lang="en-US" dirty="0">
                <a:solidFill>
                  <a:srgbClr val="000000"/>
                </a:solidFill>
              </a:rPr>
              <a:t>Validation of Quantitation by LC-MS; high resolution TOF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Limit of quantification (LLOQ): 10 ng/mL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Linearity: 10-10,000 ng/mL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Precision, Accuracy: ±15% from nominal; ±20% for LLOQ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Recovery: &gt;90%; Matrix Effect: &lt;15% CV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Dilution: at 200x, recovery ±15% from nominal, &lt;15% CV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Stability: 5 F/T; 1-year long term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Column carryover monitored and column injection limit imposed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Effect of hemolysis tested</a:t>
            </a:r>
          </a:p>
          <a:p>
            <a:pPr lvl="1"/>
            <a:endParaRPr lang="en-US" sz="16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MS Data Capture: Acquisition of full scan spectra and the summation of multiple ions by extracted ion chromatogram for quantitation (analyte and IS)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Two charge states selected for quantitation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Response: peak area of the 10 most intense ions per species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M/Z separation does not require chromatographic separation of species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F410A6-E156-4522-D77A-179EC2E5096F}"/>
              </a:ext>
            </a:extLst>
          </p:cNvPr>
          <p:cNvGrpSpPr/>
          <p:nvPr/>
        </p:nvGrpSpPr>
        <p:grpSpPr>
          <a:xfrm>
            <a:off x="9985948" y="159385"/>
            <a:ext cx="2036792" cy="892318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0526492-D511-6D20-37CA-C11FAB51EA2C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F1C5FBE5-CB30-6A99-3A7A-2D7B66172F50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LC-MS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7F87992-F15D-4E93-A4B0-31C60579509C}"/>
              </a:ext>
            </a:extLst>
          </p:cNvPr>
          <p:cNvSpPr txBox="1"/>
          <p:nvPr/>
        </p:nvSpPr>
        <p:spPr>
          <a:xfrm>
            <a:off x="532633" y="6467783"/>
            <a:ext cx="61010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latin typeface="+mj-lt"/>
              </a:rPr>
              <a:t>Ramanathan and Shen. </a:t>
            </a:r>
            <a:r>
              <a:rPr lang="en-US" sz="900" i="1">
                <a:latin typeface="+mj-lt"/>
              </a:rPr>
              <a:t>Bioanalysis</a:t>
            </a:r>
            <a:r>
              <a:rPr lang="en-US" sz="900">
                <a:latin typeface="+mj-lt"/>
              </a:rPr>
              <a:t> </a:t>
            </a:r>
            <a:r>
              <a:rPr lang="en-US" sz="900" b="1">
                <a:latin typeface="+mj-lt"/>
              </a:rPr>
              <a:t>11</a:t>
            </a:r>
            <a:r>
              <a:rPr lang="en-US" sz="900">
                <a:latin typeface="+mj-lt"/>
              </a:rPr>
              <a:t>(21): 1983–1992 (2019);</a:t>
            </a:r>
          </a:p>
        </p:txBody>
      </p:sp>
    </p:spTree>
    <p:extLst>
      <p:ext uri="{BB962C8B-B14F-4D97-AF65-F5344CB8AC3E}">
        <p14:creationId xmlns:p14="http://schemas.microsoft.com/office/powerpoint/2010/main" val="258719393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BA9C-48B1-DA06-5A73-DB10EDF8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74"/>
            <a:ext cx="11017391" cy="675005"/>
          </a:xfrm>
        </p:spPr>
        <p:txBody>
          <a:bodyPr/>
          <a:lstStyle/>
          <a:p>
            <a:r>
              <a:rPr lang="en-US" sz="2800">
                <a:solidFill>
                  <a:srgbClr val="000000"/>
                </a:solidFill>
              </a:rPr>
              <a:t>LC-MS Methodology</a:t>
            </a:r>
            <a:endParaRPr lang="en-US" sz="280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08D764-5E95-679C-B811-61802241D2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116688"/>
              </p:ext>
            </p:extLst>
          </p:nvPr>
        </p:nvGraphicFramePr>
        <p:xfrm>
          <a:off x="887519" y="889279"/>
          <a:ext cx="10416962" cy="467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6652F11-C38E-1D4C-51F9-2A30259D4D6E}"/>
              </a:ext>
            </a:extLst>
          </p:cNvPr>
          <p:cNvGrpSpPr/>
          <p:nvPr/>
        </p:nvGrpSpPr>
        <p:grpSpPr>
          <a:xfrm>
            <a:off x="9985948" y="159385"/>
            <a:ext cx="2036792" cy="892318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CECA755-2BE4-AC7D-0510-CF1898405DC6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F5BE4026-08AF-A86F-721F-51076C7BD8E3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LC-MS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2D8CBE-385E-578D-FBB1-45CD22083475}"/>
              </a:ext>
            </a:extLst>
          </p:cNvPr>
          <p:cNvSpPr txBox="1"/>
          <p:nvPr/>
        </p:nvSpPr>
        <p:spPr>
          <a:xfrm>
            <a:off x="558033" y="6120760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latin typeface="+mj-lt"/>
              </a:rPr>
              <a:t>Ramanathan and Shen. </a:t>
            </a:r>
            <a:r>
              <a:rPr lang="en-US" sz="900" i="1">
                <a:latin typeface="+mj-lt"/>
              </a:rPr>
              <a:t>Bioanalysis</a:t>
            </a:r>
            <a:r>
              <a:rPr lang="en-US" sz="900">
                <a:latin typeface="+mj-lt"/>
              </a:rPr>
              <a:t> </a:t>
            </a:r>
            <a:r>
              <a:rPr lang="en-US" sz="900" b="1">
                <a:latin typeface="+mj-lt"/>
              </a:rPr>
              <a:t>11</a:t>
            </a:r>
            <a:r>
              <a:rPr lang="en-US" sz="900">
                <a:latin typeface="+mj-lt"/>
              </a:rPr>
              <a:t>(21): 1983–1992 (2019);</a:t>
            </a:r>
          </a:p>
          <a:p>
            <a:r>
              <a:rPr lang="en-US" sz="900">
                <a:latin typeface="+mj-lt"/>
              </a:rPr>
              <a:t>Wuxi </a:t>
            </a:r>
            <a:r>
              <a:rPr lang="en-US" sz="900" err="1">
                <a:latin typeface="+mj-lt"/>
              </a:rPr>
              <a:t>Apptec</a:t>
            </a:r>
            <a:r>
              <a:rPr lang="en-US" sz="900">
                <a:latin typeface="+mj-lt"/>
              </a:rPr>
              <a:t>. Application of Liquid Chromatography-Fluorescence (LC-FL) Detection Methods for DMPK Quantitative Bioanalysis of Oligonucleotides. 2023. https://dmpkservice.wuxiapptec.com/articles/21-application-of-liquid-chromatography-fluorescence-lc-fl-detection-methods-for-dmpk-quantitative-bioanalysis-of-oligonucleotides/</a:t>
            </a:r>
          </a:p>
        </p:txBody>
      </p:sp>
    </p:spTree>
    <p:extLst>
      <p:ext uri="{BB962C8B-B14F-4D97-AF65-F5344CB8AC3E}">
        <p14:creationId xmlns:p14="http://schemas.microsoft.com/office/powerpoint/2010/main" val="303641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37D42544-A538-1F23-20FB-7F1CCBA99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675"/>
            <a:ext cx="11017250" cy="4886325"/>
          </a:xfr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Mass confirmed identity of analyte</a:t>
            </a:r>
          </a:p>
          <a:p>
            <a:r>
              <a:rPr lang="en-US" dirty="0">
                <a:solidFill>
                  <a:srgbClr val="000000"/>
                </a:solidFill>
              </a:rPr>
              <a:t>Matrix: Plasma; Limit of quantification (LLOQ): 10 ng/mL</a:t>
            </a:r>
          </a:p>
          <a:p>
            <a:r>
              <a:rPr lang="en-US" dirty="0">
                <a:solidFill>
                  <a:srgbClr val="000000"/>
                </a:solidFill>
              </a:rPr>
              <a:t>Dosing: Subcutaneous 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D4FDA-11F2-7BAE-1387-3A5AD8D5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NHP Pharmacokinetics measured by LC-MS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Oligonucleotide plasma concentration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4FE7EC-A5A9-E931-E6C6-CB5E6250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739" y="1082675"/>
            <a:ext cx="4627725" cy="376688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3F6AA1C-DCB2-9E0A-2A9B-F9845A085600}"/>
              </a:ext>
            </a:extLst>
          </p:cNvPr>
          <p:cNvGrpSpPr/>
          <p:nvPr/>
        </p:nvGrpSpPr>
        <p:grpSpPr>
          <a:xfrm>
            <a:off x="9985948" y="159385"/>
            <a:ext cx="2036792" cy="892318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48DAEE7-9BCF-9C91-F84D-90C96058B4F4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AE42503B-863E-30D2-1BF6-86721630FDD9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LC-MS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7459B1-F82D-8F8D-DF4D-2610C2B14992}"/>
              </a:ext>
            </a:extLst>
          </p:cNvPr>
          <p:cNvSpPr txBox="1"/>
          <p:nvPr/>
        </p:nvSpPr>
        <p:spPr>
          <a:xfrm>
            <a:off x="515893" y="6467783"/>
            <a:ext cx="61010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latin typeface="+mj-lt"/>
              </a:rPr>
              <a:t>Ramanathan and Shen. </a:t>
            </a:r>
            <a:r>
              <a:rPr lang="en-US" sz="900" i="1">
                <a:latin typeface="+mj-lt"/>
              </a:rPr>
              <a:t>Bioanalysis</a:t>
            </a:r>
            <a:r>
              <a:rPr lang="en-US" sz="900">
                <a:latin typeface="+mj-lt"/>
              </a:rPr>
              <a:t> </a:t>
            </a:r>
            <a:r>
              <a:rPr lang="en-US" sz="900" b="1">
                <a:latin typeface="+mj-lt"/>
              </a:rPr>
              <a:t>11</a:t>
            </a:r>
            <a:r>
              <a:rPr lang="en-US" sz="900">
                <a:latin typeface="+mj-lt"/>
              </a:rPr>
              <a:t>(21): 1983–1992 (2019)</a:t>
            </a:r>
          </a:p>
        </p:txBody>
      </p:sp>
    </p:spTree>
    <p:extLst>
      <p:ext uri="{BB962C8B-B14F-4D97-AF65-F5344CB8AC3E}">
        <p14:creationId xmlns:p14="http://schemas.microsoft.com/office/powerpoint/2010/main" val="24411147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B9EC-874B-0710-E906-8AD01DE6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LC-Fluorescence vs LC-MS</a:t>
            </a:r>
          </a:p>
        </p:txBody>
      </p:sp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C2AC1286-F692-012A-A71E-CB94D9D5F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4326279"/>
              </p:ext>
            </p:extLst>
          </p:nvPr>
        </p:nvGraphicFramePr>
        <p:xfrm>
          <a:off x="838200" y="1602046"/>
          <a:ext cx="11168287" cy="3022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191986">
                  <a:extLst>
                    <a:ext uri="{9D8B030D-6E8A-4147-A177-3AD203B41FA5}">
                      <a16:colId xmlns:a16="http://schemas.microsoft.com/office/drawing/2014/main" val="1923068181"/>
                    </a:ext>
                  </a:extLst>
                </a:gridCol>
                <a:gridCol w="2438724">
                  <a:extLst>
                    <a:ext uri="{9D8B030D-6E8A-4147-A177-3AD203B41FA5}">
                      <a16:colId xmlns:a16="http://schemas.microsoft.com/office/drawing/2014/main" val="2478713968"/>
                    </a:ext>
                  </a:extLst>
                </a:gridCol>
                <a:gridCol w="2537577">
                  <a:extLst>
                    <a:ext uri="{9D8B030D-6E8A-4147-A177-3AD203B41FA5}">
                      <a16:colId xmlns:a16="http://schemas.microsoft.com/office/drawing/2014/main" val="724038218"/>
                    </a:ext>
                  </a:extLst>
                </a:gridCol>
              </a:tblGrid>
              <a:tr h="34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Standard curve and QCs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823638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Complementary probe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349630"/>
                  </a:ext>
                </a:extLst>
              </a:tr>
              <a:tr h="358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Internal standard (run to run variability correction)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27609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Known metabolite separation/characterization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53022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New metabolite 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Yes (HR/AS needed for 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2413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Gradient, mobile phase, and ion pairing agent (MS)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29591"/>
                  </a:ext>
                </a:extLst>
              </a:tr>
              <a:tr h="34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Validation criteria can be applied, or justified if different, from small molecule or LBA criteria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Accuracy and precision: %bias/%CV at 15% (LLOQ 20%); %bias/%CV at 20% (LLOQ 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77502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0CA98-F2E9-FA87-6241-FA7087AA95BE}"/>
              </a:ext>
            </a:extLst>
          </p:cNvPr>
          <p:cNvGrpSpPr/>
          <p:nvPr/>
        </p:nvGrpSpPr>
        <p:grpSpPr>
          <a:xfrm>
            <a:off x="7241172" y="621497"/>
            <a:ext cx="2106616" cy="892318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FF87CEE-5DDC-FAE8-038E-2918CD1BA130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7B8ECDAD-29F5-BCF3-1D1D-62ECCFB02854}"/>
                </a:ext>
              </a:extLst>
            </p:cNvPr>
            <p:cNvSpPr txBox="1"/>
            <p:nvPr/>
          </p:nvSpPr>
          <p:spPr>
            <a:xfrm>
              <a:off x="55393" y="712797"/>
              <a:ext cx="3459059" cy="805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Chromatographic Fluorescence Detection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AADDD2-1A3F-B137-25A7-716A4E722CF8}"/>
              </a:ext>
            </a:extLst>
          </p:cNvPr>
          <p:cNvGrpSpPr/>
          <p:nvPr/>
        </p:nvGrpSpPr>
        <p:grpSpPr>
          <a:xfrm>
            <a:off x="9721522" y="640978"/>
            <a:ext cx="2036792" cy="892318"/>
            <a:chOff x="11834" y="669238"/>
            <a:chExt cx="3546177" cy="892318"/>
          </a:xfrm>
          <a:solidFill>
            <a:schemeClr val="accent5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5A983B5-90CB-C856-9E83-6D4529CA8891}"/>
                </a:ext>
              </a:extLst>
            </p:cNvPr>
            <p:cNvSpPr/>
            <p:nvPr/>
          </p:nvSpPr>
          <p:spPr>
            <a:xfrm>
              <a:off x="11834" y="669238"/>
              <a:ext cx="3546177" cy="89231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20E93218-38C3-5858-091E-1E1374260A4F}"/>
                </a:ext>
              </a:extLst>
            </p:cNvPr>
            <p:cNvSpPr txBox="1"/>
            <p:nvPr/>
          </p:nvSpPr>
          <p:spPr>
            <a:xfrm>
              <a:off x="55394" y="712797"/>
              <a:ext cx="3459060" cy="805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/>
                <a:t>LC-MS </a:t>
              </a: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/>
                <a:t>(High-Res)</a:t>
              </a:r>
              <a:endParaRPr lang="en-US" sz="2000" kern="12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70DCF6-8C03-5C85-91E5-E33FA1369832}"/>
              </a:ext>
            </a:extLst>
          </p:cNvPr>
          <p:cNvSpPr txBox="1"/>
          <p:nvPr/>
        </p:nvSpPr>
        <p:spPr>
          <a:xfrm>
            <a:off x="467283" y="6137517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latin typeface="+mj-lt"/>
              </a:rPr>
              <a:t>Donegan </a:t>
            </a:r>
            <a:r>
              <a:rPr lang="en-US" sz="900" i="1">
                <a:latin typeface="+mj-lt"/>
              </a:rPr>
              <a:t>et al. Journal of Chromatography A.</a:t>
            </a:r>
            <a:r>
              <a:rPr lang="en-US" sz="900">
                <a:latin typeface="+mj-lt"/>
              </a:rPr>
              <a:t> </a:t>
            </a:r>
            <a:r>
              <a:rPr lang="en-US" sz="900" b="1">
                <a:latin typeface="+mj-lt"/>
              </a:rPr>
              <a:t>1666</a:t>
            </a:r>
            <a:r>
              <a:rPr lang="en-US" sz="900">
                <a:latin typeface="+mj-lt"/>
              </a:rPr>
              <a:t>(462860):1-12 (2022). Pan </a:t>
            </a:r>
            <a:r>
              <a:rPr lang="en-US" sz="900" i="1">
                <a:latin typeface="+mj-lt"/>
              </a:rPr>
              <a:t>et al. Bioanalysis </a:t>
            </a:r>
            <a:r>
              <a:rPr lang="en-US" sz="900" b="1">
                <a:latin typeface="+mj-lt"/>
              </a:rPr>
              <a:t>15</a:t>
            </a:r>
            <a:r>
              <a:rPr lang="en-US" sz="900">
                <a:latin typeface="+mj-lt"/>
              </a:rPr>
              <a:t>(14): 773-814 (2023). Sutton </a:t>
            </a:r>
            <a:r>
              <a:rPr lang="en-US" sz="900" i="1">
                <a:latin typeface="+mj-lt"/>
              </a:rPr>
              <a:t>et al. Journal of the American Society for Mass Spectrometry</a:t>
            </a:r>
            <a:r>
              <a:rPr lang="en-US" sz="900">
                <a:latin typeface="+mj-lt"/>
              </a:rPr>
              <a:t> </a:t>
            </a:r>
            <a:r>
              <a:rPr lang="en-US" sz="900" b="1">
                <a:latin typeface="+mj-lt"/>
              </a:rPr>
              <a:t>31</a:t>
            </a:r>
            <a:r>
              <a:rPr lang="en-US" sz="900">
                <a:latin typeface="+mj-lt"/>
              </a:rPr>
              <a:t>(9): 1775-1782 (2020).</a:t>
            </a:r>
          </a:p>
          <a:p>
            <a:r>
              <a:rPr lang="en-US" sz="900">
                <a:latin typeface="+mj-lt"/>
              </a:rPr>
              <a:t> Birdsall et al. Waters Corporation. Factors Influencing Diastereomer Separations in Oligonucleotide Analysis. 2019. https://www.waters.com/content/dam/waters/en/app-notes/2017/720005978/720005978-en.pdf</a:t>
            </a:r>
          </a:p>
        </p:txBody>
      </p:sp>
    </p:spTree>
    <p:extLst>
      <p:ext uri="{BB962C8B-B14F-4D97-AF65-F5344CB8AC3E}">
        <p14:creationId xmlns:p14="http://schemas.microsoft.com/office/powerpoint/2010/main" val="33133582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B56A-ECCF-BD32-B8F9-EB982D3D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Oligonucleotide Quantification Method Landscape, some possibilities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ADB525-26BC-F33E-A2F9-7F39A6D22EB5}"/>
              </a:ext>
            </a:extLst>
          </p:cNvPr>
          <p:cNvGrpSpPr/>
          <p:nvPr/>
        </p:nvGrpSpPr>
        <p:grpSpPr>
          <a:xfrm>
            <a:off x="524246" y="1169007"/>
            <a:ext cx="2377073" cy="996696"/>
            <a:chOff x="5698" y="3536616"/>
            <a:chExt cx="2377073" cy="11885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68E095-145E-1CEF-595F-B4B188C76E7B}"/>
                </a:ext>
              </a:extLst>
            </p:cNvPr>
            <p:cNvSpPr/>
            <p:nvPr/>
          </p:nvSpPr>
          <p:spPr>
            <a:xfrm>
              <a:off x="5698" y="3536616"/>
              <a:ext cx="2377073" cy="118853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581F9E-0E76-087B-2FC4-831B5FF2C864}"/>
                </a:ext>
              </a:extLst>
            </p:cNvPr>
            <p:cNvSpPr txBox="1"/>
            <p:nvPr/>
          </p:nvSpPr>
          <p:spPr>
            <a:xfrm>
              <a:off x="5698" y="3536616"/>
              <a:ext cx="2377073" cy="11885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/>
                <a:t>qPCR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A4EA9B-AC3D-1D69-0BBA-066E732701D4}"/>
              </a:ext>
            </a:extLst>
          </p:cNvPr>
          <p:cNvGrpSpPr/>
          <p:nvPr/>
        </p:nvGrpSpPr>
        <p:grpSpPr>
          <a:xfrm>
            <a:off x="524245" y="2248644"/>
            <a:ext cx="2377073" cy="996696"/>
            <a:chOff x="2881958" y="3536616"/>
            <a:chExt cx="2377073" cy="11885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94ECB8-50D1-6466-CD19-6FBB9FF007EB}"/>
                </a:ext>
              </a:extLst>
            </p:cNvPr>
            <p:cNvSpPr/>
            <p:nvPr/>
          </p:nvSpPr>
          <p:spPr>
            <a:xfrm>
              <a:off x="2881958" y="3536616"/>
              <a:ext cx="2377073" cy="118853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2917E0-D560-2FC8-4610-1A07D64108AD}"/>
                </a:ext>
              </a:extLst>
            </p:cNvPr>
            <p:cNvSpPr txBox="1"/>
            <p:nvPr/>
          </p:nvSpPr>
          <p:spPr>
            <a:xfrm>
              <a:off x="2881958" y="3536616"/>
              <a:ext cx="2377073" cy="11885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 err="1"/>
                <a:t>dPCR</a:t>
              </a:r>
              <a:endParaRPr lang="en-US" sz="2600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CF3AE4-143E-5A96-0399-A30F930EA1DF}"/>
              </a:ext>
            </a:extLst>
          </p:cNvPr>
          <p:cNvGrpSpPr/>
          <p:nvPr/>
        </p:nvGrpSpPr>
        <p:grpSpPr>
          <a:xfrm>
            <a:off x="524245" y="3328277"/>
            <a:ext cx="2377073" cy="994347"/>
            <a:chOff x="5758217" y="3536616"/>
            <a:chExt cx="2377073" cy="11885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C38DAD-4009-AE41-5ACD-7677E51D7890}"/>
                </a:ext>
              </a:extLst>
            </p:cNvPr>
            <p:cNvSpPr/>
            <p:nvPr/>
          </p:nvSpPr>
          <p:spPr>
            <a:xfrm>
              <a:off x="5758217" y="3536616"/>
              <a:ext cx="2377073" cy="118853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BC0FCF-C1BC-ED28-945E-DE9E73CDC37F}"/>
                </a:ext>
              </a:extLst>
            </p:cNvPr>
            <p:cNvSpPr txBox="1"/>
            <p:nvPr/>
          </p:nvSpPr>
          <p:spPr>
            <a:xfrm>
              <a:off x="5758217" y="3536616"/>
              <a:ext cx="2377073" cy="11885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Chromatographic Fluorescence Detection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F16367-9DE4-01F5-C71A-D74FC0CC123D}"/>
              </a:ext>
            </a:extLst>
          </p:cNvPr>
          <p:cNvGrpSpPr/>
          <p:nvPr/>
        </p:nvGrpSpPr>
        <p:grpSpPr>
          <a:xfrm>
            <a:off x="524245" y="4407907"/>
            <a:ext cx="2377073" cy="996696"/>
            <a:chOff x="8634477" y="3536616"/>
            <a:chExt cx="2377073" cy="11885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DBF854-D6A9-08EB-D0F4-A7163FFAC3D1}"/>
                </a:ext>
              </a:extLst>
            </p:cNvPr>
            <p:cNvSpPr/>
            <p:nvPr/>
          </p:nvSpPr>
          <p:spPr>
            <a:xfrm>
              <a:off x="8634477" y="3536616"/>
              <a:ext cx="2377073" cy="118853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E5B0F8-CE1B-A551-037D-0497B85F40FA}"/>
                </a:ext>
              </a:extLst>
            </p:cNvPr>
            <p:cNvSpPr txBox="1"/>
            <p:nvPr/>
          </p:nvSpPr>
          <p:spPr>
            <a:xfrm>
              <a:off x="8634477" y="3536616"/>
              <a:ext cx="2377073" cy="11885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/>
                <a:t>LC-MS</a:t>
              </a:r>
              <a:r>
                <a:rPr lang="en-US" sz="2400" dirty="0"/>
                <a:t> or LC-MS/MS</a:t>
              </a:r>
              <a:endParaRPr lang="en-US" sz="2400" kern="1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FDE42C-F6B7-D6F3-5E2E-8175FAF71C74}"/>
              </a:ext>
            </a:extLst>
          </p:cNvPr>
          <p:cNvSpPr txBox="1"/>
          <p:nvPr/>
        </p:nvSpPr>
        <p:spPr>
          <a:xfrm>
            <a:off x="3215148" y="1169008"/>
            <a:ext cx="8640443" cy="99669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Well established, large dynamic range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Specific primers/probe required; amplicon must be &gt;~ 60 bases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May detect metabolites, depending on amplicon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873EB-9274-A944-729B-CBD808D827CB}"/>
              </a:ext>
            </a:extLst>
          </p:cNvPr>
          <p:cNvSpPr txBox="1"/>
          <p:nvPr/>
        </p:nvSpPr>
        <p:spPr>
          <a:xfrm>
            <a:off x="3215145" y="2294533"/>
            <a:ext cx="8640444" cy="91522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Very sensitive, smaller dynamic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Specific primers/probe required; amplicon must be &gt;~ 60 bases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May detect metabolites, depending on amplicon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9100A4-3918-CD7B-9015-F666EA3F78DA}"/>
              </a:ext>
            </a:extLst>
          </p:cNvPr>
          <p:cNvSpPr txBox="1"/>
          <p:nvPr/>
        </p:nvSpPr>
        <p:spPr>
          <a:xfrm>
            <a:off x="3215146" y="3382354"/>
            <a:ext cx="8640443" cy="988655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Well established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Specific probe required for fluorescence-based 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Metabolite separation possible</a:t>
            </a:r>
            <a:endParaRPr lang="en-US" sz="1600" dirty="0">
              <a:solidFill>
                <a:srgbClr val="000000"/>
              </a:solidFill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3DB791-464B-4A6D-2046-2A0ECAF0E8CC}"/>
              </a:ext>
            </a:extLst>
          </p:cNvPr>
          <p:cNvSpPr txBox="1"/>
          <p:nvPr/>
        </p:nvSpPr>
        <p:spPr>
          <a:xfrm>
            <a:off x="3215146" y="4453336"/>
            <a:ext cx="8640443" cy="99434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Established instrumentation, oligo-specific extraction/mobile phases necessary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Quantitation by full scan requires summation across multiple peaks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Unique M/Z detection may allow for less chromatographic optimization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5004B7-BC27-135F-4D85-3BA9A6B25B10}"/>
              </a:ext>
            </a:extLst>
          </p:cNvPr>
          <p:cNvGrpSpPr/>
          <p:nvPr/>
        </p:nvGrpSpPr>
        <p:grpSpPr>
          <a:xfrm>
            <a:off x="524244" y="5489886"/>
            <a:ext cx="2377073" cy="996696"/>
            <a:chOff x="8634477" y="3536616"/>
            <a:chExt cx="2377073" cy="1188536"/>
          </a:xfrm>
          <a:solidFill>
            <a:schemeClr val="accent6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EF7DCE-C3AA-F82A-E769-A8C45D1CAA23}"/>
                </a:ext>
              </a:extLst>
            </p:cNvPr>
            <p:cNvSpPr/>
            <p:nvPr/>
          </p:nvSpPr>
          <p:spPr>
            <a:xfrm>
              <a:off x="8634477" y="3536616"/>
              <a:ext cx="2377073" cy="1188536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1B05C6-C72E-7B0F-6887-2A0C969EC009}"/>
                </a:ext>
              </a:extLst>
            </p:cNvPr>
            <p:cNvSpPr txBox="1"/>
            <p:nvPr/>
          </p:nvSpPr>
          <p:spPr>
            <a:xfrm>
              <a:off x="8634477" y="3536616"/>
              <a:ext cx="2377073" cy="11885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Other Instrumentation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55E86F-8F37-EA67-854B-F646728A1505}"/>
              </a:ext>
            </a:extLst>
          </p:cNvPr>
          <p:cNvSpPr txBox="1"/>
          <p:nvPr/>
        </p:nvSpPr>
        <p:spPr>
          <a:xfrm>
            <a:off x="3215145" y="5540454"/>
            <a:ext cx="7587680" cy="994347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BDNA (larger target, not the preferred method due to challenges)</a:t>
            </a:r>
            <a:endParaRPr lang="en-US" sz="1600" dirty="0">
              <a:solidFill>
                <a:srgbClr val="000000"/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Stem-loop PCR (if oligo is too short for traditional PCR)</a:t>
            </a:r>
            <a:endParaRPr lang="en-US" sz="1600" dirty="0">
              <a:solidFill>
                <a:srgbClr val="000000"/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Hybridization ELISA (using complementary oligo-based capture and detection)</a:t>
            </a:r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745682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F226-238F-7422-FB5C-EE4C3357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Overall platform considerations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2BD704-0190-B1B0-44F6-1E267A20FECE}"/>
              </a:ext>
            </a:extLst>
          </p:cNvPr>
          <p:cNvSpPr/>
          <p:nvPr/>
        </p:nvSpPr>
        <p:spPr>
          <a:xfrm>
            <a:off x="496681" y="1553567"/>
            <a:ext cx="2001786" cy="2014432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No standard curve ≠ no QCs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05780E-9781-A4BC-BA5C-C67EF2FBC865}"/>
              </a:ext>
            </a:extLst>
          </p:cNvPr>
          <p:cNvSpPr/>
          <p:nvPr/>
        </p:nvSpPr>
        <p:spPr>
          <a:xfrm>
            <a:off x="956588" y="4058773"/>
            <a:ext cx="2674321" cy="2492134"/>
          </a:xfrm>
          <a:prstGeom prst="ellips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Will N-1 metabolites be measured? Is that acceptable?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285632-CB79-920F-6AA2-71D359725DCC}"/>
              </a:ext>
            </a:extLst>
          </p:cNvPr>
          <p:cNvSpPr/>
          <p:nvPr/>
        </p:nvSpPr>
        <p:spPr>
          <a:xfrm>
            <a:off x="3210760" y="2396997"/>
            <a:ext cx="2370021" cy="2014432"/>
          </a:xfrm>
          <a:prstGeom prst="ellipse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your MS Internal Standard? Is your mobile phase stable?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B34B2C-273D-984C-E73C-822D238F3B10}"/>
              </a:ext>
            </a:extLst>
          </p:cNvPr>
          <p:cNvSpPr/>
          <p:nvPr/>
        </p:nvSpPr>
        <p:spPr>
          <a:xfrm>
            <a:off x="5292750" y="4656816"/>
            <a:ext cx="2189972" cy="189409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Are preparation complexities prohibitive?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76EC27-F9BC-55A2-E48E-A9005F42EB71}"/>
              </a:ext>
            </a:extLst>
          </p:cNvPr>
          <p:cNvSpPr/>
          <p:nvPr/>
        </p:nvSpPr>
        <p:spPr>
          <a:xfrm>
            <a:off x="6387736" y="1751890"/>
            <a:ext cx="2629652" cy="1816109"/>
          </a:xfrm>
          <a:prstGeom prst="ellipse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Are there any special software considerations?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7F420F-4DCD-D6BE-619D-6FD0AD233DB0}"/>
              </a:ext>
            </a:extLst>
          </p:cNvPr>
          <p:cNvSpPr/>
          <p:nvPr/>
        </p:nvSpPr>
        <p:spPr>
          <a:xfrm>
            <a:off x="8132084" y="3840859"/>
            <a:ext cx="2485609" cy="236839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 you have instrumentation for the long term?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B2450A-CFBF-B954-5041-60BE98BB71FA}"/>
              </a:ext>
            </a:extLst>
          </p:cNvPr>
          <p:cNvSpPr/>
          <p:nvPr/>
        </p:nvSpPr>
        <p:spPr>
          <a:xfrm>
            <a:off x="9301465" y="648747"/>
            <a:ext cx="2629651" cy="236839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Is your sequence PCR “friendly”? GC-content/length/modifications</a:t>
            </a:r>
          </a:p>
        </p:txBody>
      </p:sp>
    </p:spTree>
    <p:extLst>
      <p:ext uri="{BB962C8B-B14F-4D97-AF65-F5344CB8AC3E}">
        <p14:creationId xmlns:p14="http://schemas.microsoft.com/office/powerpoint/2010/main" val="10804960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7">
            <a:extLst>
              <a:ext uri="{FF2B5EF4-FFF2-40B4-BE49-F238E27FC236}">
                <a16:creationId xmlns:a16="http://schemas.microsoft.com/office/drawing/2014/main" id="{70F1BCA4-3B20-493E-A683-6280054C13F5}"/>
              </a:ext>
            </a:extLst>
          </p:cNvPr>
          <p:cNvSpPr/>
          <p:nvPr/>
        </p:nvSpPr>
        <p:spPr>
          <a:xfrm>
            <a:off x="3468110" y="2159169"/>
            <a:ext cx="5234636" cy="4284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1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9DF33B9-0741-4274-A5FC-093EA37FF2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192" y="858442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9DF33B9-0741-4274-A5FC-093EA37FF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192" y="858442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C1BEB1-3861-40E3-9768-CCCDBB5C45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24001" y="857251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7CA72C6E-9A77-46C1-9857-CD8A688E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Advancing a Full-Spectrum Genome Editing Company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8E0063-6BE8-4062-9624-53703298B329}"/>
              </a:ext>
            </a:extLst>
          </p:cNvPr>
          <p:cNvSpPr txBox="1"/>
          <p:nvPr/>
        </p:nvSpPr>
        <p:spPr>
          <a:xfrm>
            <a:off x="8245584" y="5121483"/>
            <a:ext cx="2536933" cy="72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Immuno-oncology 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Autoimmune diseases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71DD6A-E50B-441E-B12C-B43BE412A9BE}"/>
              </a:ext>
            </a:extLst>
          </p:cNvPr>
          <p:cNvSpPr txBox="1"/>
          <p:nvPr/>
        </p:nvSpPr>
        <p:spPr>
          <a:xfrm>
            <a:off x="1570212" y="5121483"/>
            <a:ext cx="2042144" cy="37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Genetic diseases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248AB-E4D1-4A66-9860-C4BE05F3DC59}"/>
              </a:ext>
            </a:extLst>
          </p:cNvPr>
          <p:cNvSpPr txBox="1"/>
          <p:nvPr/>
        </p:nvSpPr>
        <p:spPr>
          <a:xfrm>
            <a:off x="414881" y="3616916"/>
            <a:ext cx="3251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9939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CRISPR </a:t>
            </a:r>
            <a:r>
              <a:rPr kumimoji="0" lang="en-US" sz="2400" b="1" i="1" u="sng" strike="noStrike" kern="1200" cap="none" spc="0" normalizeH="0" baseline="0" noProof="0">
                <a:ln>
                  <a:noFill/>
                </a:ln>
                <a:solidFill>
                  <a:srgbClr val="9939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9939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b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9939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9939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therapy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413BBF-8744-4951-8B69-3110555AE645}"/>
              </a:ext>
            </a:extLst>
          </p:cNvPr>
          <p:cNvSpPr txBox="1"/>
          <p:nvPr/>
        </p:nvSpPr>
        <p:spPr>
          <a:xfrm>
            <a:off x="8245584" y="3616916"/>
            <a:ext cx="2961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30AAB9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CRISPR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30AAB9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2400" b="1" i="1" u="sng" strike="noStrike" kern="1200" cap="none" spc="0" normalizeH="0" baseline="0" noProof="0">
                <a:ln>
                  <a:noFill/>
                </a:ln>
                <a:solidFill>
                  <a:srgbClr val="30AAB9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creates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30AAB9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b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30AAB9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30AAB9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therapy</a:t>
            </a:r>
          </a:p>
        </p:txBody>
      </p:sp>
      <p:sp>
        <p:nvSpPr>
          <p:cNvPr id="25" name="Rounded Rectangle 2">
            <a:extLst>
              <a:ext uri="{FF2B5EF4-FFF2-40B4-BE49-F238E27FC236}">
                <a16:creationId xmlns:a16="http://schemas.microsoft.com/office/drawing/2014/main" id="{5837183A-C56F-0149-A2B1-9AF93019EF55}"/>
              </a:ext>
            </a:extLst>
          </p:cNvPr>
          <p:cNvSpPr/>
          <p:nvPr/>
        </p:nvSpPr>
        <p:spPr>
          <a:xfrm>
            <a:off x="8300465" y="4629252"/>
            <a:ext cx="3378917" cy="42534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REWIRE &amp; REDIRECT CELLS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FB23E20-4761-C34B-8D05-C720C4A807A2}"/>
              </a:ext>
            </a:extLst>
          </p:cNvPr>
          <p:cNvSpPr/>
          <p:nvPr/>
        </p:nvSpPr>
        <p:spPr>
          <a:xfrm>
            <a:off x="848352" y="4629252"/>
            <a:ext cx="2762835" cy="42534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FIX THE TARGET GENE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3D8F3F-2F16-4DBB-91D0-09C3369F9217}"/>
              </a:ext>
            </a:extLst>
          </p:cNvPr>
          <p:cNvSpPr txBox="1"/>
          <p:nvPr/>
        </p:nvSpPr>
        <p:spPr>
          <a:xfrm>
            <a:off x="3474719" y="2218265"/>
            <a:ext cx="52395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EMPLOY NOVEL EDITING AND DELIVERY TOOLS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9A7789-11B1-664B-9EEC-F6302812E3ED}"/>
              </a:ext>
            </a:extLst>
          </p:cNvPr>
          <p:cNvSpPr txBox="1"/>
          <p:nvPr/>
        </p:nvSpPr>
        <p:spPr>
          <a:xfrm>
            <a:off x="2083971" y="3274071"/>
            <a:ext cx="158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D54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Vivo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42CF0C-9F45-5F4B-BAFC-27EE249D9487}"/>
              </a:ext>
            </a:extLst>
          </p:cNvPr>
          <p:cNvSpPr txBox="1"/>
          <p:nvPr/>
        </p:nvSpPr>
        <p:spPr>
          <a:xfrm>
            <a:off x="8245584" y="3274071"/>
            <a:ext cx="1111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30AAB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 Vivo</a:t>
            </a:r>
          </a:p>
        </p:txBody>
      </p:sp>
      <p:pic>
        <p:nvPicPr>
          <p:cNvPr id="44" name="Picture 4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217993D-A2AF-EA43-BA1C-6C194F621D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2785" y="3049422"/>
            <a:ext cx="4652799" cy="380857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70015B0-B8D6-4C0C-A37A-00A24A2F9DC8}"/>
              </a:ext>
            </a:extLst>
          </p:cNvPr>
          <p:cNvSpPr txBox="1"/>
          <p:nvPr/>
        </p:nvSpPr>
        <p:spPr>
          <a:xfrm>
            <a:off x="2555006" y="1248456"/>
            <a:ext cx="695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CRISPR-Based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Modular Platform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23F5748-993F-3141-9858-0CE3E435B4A1}"/>
              </a:ext>
            </a:extLst>
          </p:cNvPr>
          <p:cNvSpPr/>
          <p:nvPr/>
        </p:nvSpPr>
        <p:spPr>
          <a:xfrm rot="5400000">
            <a:off x="5907412" y="2574709"/>
            <a:ext cx="249974" cy="626301"/>
          </a:xfrm>
          <a:custGeom>
            <a:avLst/>
            <a:gdLst>
              <a:gd name="connsiteX0" fmla="*/ 0 w 313151"/>
              <a:gd name="connsiteY0" fmla="*/ 0 h 626301"/>
              <a:gd name="connsiteX1" fmla="*/ 313151 w 313151"/>
              <a:gd name="connsiteY1" fmla="*/ 313150 h 626301"/>
              <a:gd name="connsiteX2" fmla="*/ 12526 w 313151"/>
              <a:gd name="connsiteY2" fmla="*/ 626301 h 62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151" h="626301">
                <a:moveTo>
                  <a:pt x="0" y="0"/>
                </a:moveTo>
                <a:lnTo>
                  <a:pt x="313151" y="313150"/>
                </a:lnTo>
                <a:lnTo>
                  <a:pt x="12526" y="626301"/>
                </a:lnTo>
              </a:path>
            </a:pathLst>
          </a:custGeom>
          <a:noFill/>
          <a:ln w="825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36908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E478-1F51-80E6-E7E2-853746E6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5ED4-AD01-A0BF-D329-C22C0DCBD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Technical platform selection is based on method context of use</a:t>
            </a: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Before making a selection, consider desired assay performance attributes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Analytical sensitivity (if dose levels are low)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Accuracy and precision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Reagent availability and stability (such as antibody-based assays)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Resolution if HPLC, LC-MS, or LC-MS/MS based without "shoulders and tails" in chromatograms</a:t>
            </a: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Understanding the drug product is critical, especially if the drug has multiple components such as CAR-T, LNP, and conjugated ASO (antisense oligonucleotide) or siRNA (small interfering RNA)</a:t>
            </a: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Think ahead as much as possible: Decisions made early in a program lifecycle can have implications for years to come (assay, reagent, site/laboratory comparability)</a:t>
            </a:r>
          </a:p>
        </p:txBody>
      </p:sp>
    </p:spTree>
    <p:extLst>
      <p:ext uri="{BB962C8B-B14F-4D97-AF65-F5344CB8AC3E}">
        <p14:creationId xmlns:p14="http://schemas.microsoft.com/office/powerpoint/2010/main" val="123540406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6201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7637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9BF4BC-12E2-3F4D-9B7F-0D1C4946F0EE}"/>
              </a:ext>
            </a:extLst>
          </p:cNvPr>
          <p:cNvSpPr/>
          <p:nvPr/>
        </p:nvSpPr>
        <p:spPr>
          <a:xfrm>
            <a:off x="907157" y="1288979"/>
            <a:ext cx="4991100" cy="47634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08359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FD02F-2D4E-DC48-BD54-D50FE02F12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457" y="3066978"/>
            <a:ext cx="4542009" cy="2512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12B92-1B3D-432D-B4D5-F853A90C3A1C}"/>
              </a:ext>
            </a:extLst>
          </p:cNvPr>
          <p:cNvSpPr txBox="1"/>
          <p:nvPr/>
        </p:nvSpPr>
        <p:spPr>
          <a:xfrm>
            <a:off x="2585833" y="2639009"/>
            <a:ext cx="166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August 5, 2021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BA66502-34D3-F04E-880E-EA034CBA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1736" y="1607900"/>
            <a:ext cx="4235450" cy="7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F865C0-898B-4DB6-A0B7-7940C995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50825"/>
            <a:ext cx="10525124" cy="675005"/>
          </a:xfrm>
        </p:spPr>
        <p:txBody>
          <a:bodyPr/>
          <a:lstStyle/>
          <a:p>
            <a:r>
              <a:rPr lang="en-US" i="1" dirty="0">
                <a:latin typeface="+mj-lt"/>
                <a:cs typeface="Calibri" panose="020F0502020204030204" pitchFamily="34" charset="0"/>
              </a:rPr>
              <a:t>In Vivo </a:t>
            </a:r>
            <a:r>
              <a:rPr lang="en-US" dirty="0">
                <a:latin typeface="+mj-lt"/>
                <a:cs typeface="Calibri" panose="020F0502020204030204" pitchFamily="34" charset="0"/>
              </a:rPr>
              <a:t>Leader: First to Demonstrate Systemic CRISPR 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Gene Editing in Humans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5F54F-7FD2-320C-8057-1D33D597FD2F}"/>
              </a:ext>
            </a:extLst>
          </p:cNvPr>
          <p:cNvSpPr/>
          <p:nvPr/>
        </p:nvSpPr>
        <p:spPr>
          <a:xfrm>
            <a:off x="6445066" y="1288979"/>
            <a:ext cx="4991100" cy="47634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08359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D72FA-2DA8-0F75-B6EB-0C045A2DD260}"/>
              </a:ext>
            </a:extLst>
          </p:cNvPr>
          <p:cNvSpPr/>
          <p:nvPr/>
        </p:nvSpPr>
        <p:spPr>
          <a:xfrm>
            <a:off x="755834" y="5552271"/>
            <a:ext cx="5715709" cy="675005"/>
          </a:xfrm>
          <a:prstGeom prst="rect">
            <a:avLst/>
          </a:prstGeom>
          <a:gradFill flip="none" rotWithShape="1">
            <a:gsLst>
              <a:gs pos="4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79185-53CE-0A34-D025-A3EF46B81A5F}"/>
              </a:ext>
            </a:extLst>
          </p:cNvPr>
          <p:cNvSpPr/>
          <p:nvPr/>
        </p:nvSpPr>
        <p:spPr>
          <a:xfrm>
            <a:off x="6293745" y="5552271"/>
            <a:ext cx="5715709" cy="675005"/>
          </a:xfrm>
          <a:prstGeom prst="rect">
            <a:avLst/>
          </a:prstGeom>
          <a:gradFill flip="none" rotWithShape="1">
            <a:gsLst>
              <a:gs pos="4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263495-5CC0-AA06-C117-073E1D052C08}"/>
              </a:ext>
            </a:extLst>
          </p:cNvPr>
          <p:cNvSpPr txBox="1"/>
          <p:nvPr/>
        </p:nvSpPr>
        <p:spPr>
          <a:xfrm>
            <a:off x="8021433" y="2639056"/>
            <a:ext cx="166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January </a:t>
            </a:r>
            <a:r>
              <a:rPr lang="en-US" sz="1600" b="1" i="1">
                <a:solidFill>
                  <a:srgbClr val="586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58606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2024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9F43B5A7-FD18-BCA8-978E-19BC12F45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7336" y="1607947"/>
            <a:ext cx="4235450" cy="7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EAC4F0-A800-576B-9AD2-B9E4659FC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59" b="50473"/>
          <a:stretch/>
        </p:blipFill>
        <p:spPr>
          <a:xfrm>
            <a:off x="6701594" y="3115556"/>
            <a:ext cx="4474903" cy="1667213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C0CCD-793A-E719-3359-5441ACFC84BA}"/>
              </a:ext>
            </a:extLst>
          </p:cNvPr>
          <p:cNvSpPr txBox="1"/>
          <p:nvPr/>
        </p:nvSpPr>
        <p:spPr>
          <a:xfrm>
            <a:off x="550986" y="6389677"/>
            <a:ext cx="406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latin typeface="Arial" panose="020B0604020202020204"/>
              </a:rPr>
              <a:t>Gillmore </a:t>
            </a:r>
            <a:r>
              <a:rPr lang="en-US" sz="900" i="1">
                <a:latin typeface="Arial" panose="020B0604020202020204"/>
              </a:rPr>
              <a:t>et al. 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New England Journal of Medicine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385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:493-502 (2021)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latin typeface="Arial" panose="020B0604020202020204"/>
              </a:rPr>
              <a:t>Longhurst </a:t>
            </a:r>
            <a:r>
              <a:rPr lang="en-US" sz="900" i="1">
                <a:latin typeface="Arial" panose="020B0604020202020204"/>
              </a:rPr>
              <a:t>et al. New England Journal of Medicine</a:t>
            </a:r>
            <a:r>
              <a:rPr lang="en-US" sz="900">
                <a:latin typeface="Arial" panose="020B0604020202020204"/>
              </a:rPr>
              <a:t> </a:t>
            </a:r>
            <a:r>
              <a:rPr lang="en-US" sz="900" b="1">
                <a:latin typeface="Arial" panose="020B0604020202020204"/>
              </a:rPr>
              <a:t>390</a:t>
            </a:r>
            <a:r>
              <a:rPr lang="en-US" sz="900">
                <a:latin typeface="Arial" panose="020B0604020202020204"/>
              </a:rPr>
              <a:t>: 431-441 (2024)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8139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323994-BE5A-E0A6-394D-AC5E1241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Evaluation of ADME Properties for New Therapeutic Modalities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3381" y="1673713"/>
            <a:ext cx="4740275" cy="4813300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Arial"/>
                <a:cs typeface="Arial"/>
              </a:rPr>
              <a:t>Bioanalysis for non-clinical and clinical studies</a:t>
            </a:r>
          </a:p>
          <a:p>
            <a:r>
              <a:rPr lang="en-US" dirty="0">
                <a:latin typeface="Arial"/>
                <a:cs typeface="Arial"/>
              </a:rPr>
              <a:t>PK, PD, Immunogenicity, and Biomarkers</a:t>
            </a:r>
          </a:p>
          <a:p>
            <a:r>
              <a:rPr lang="en-US" dirty="0">
                <a:latin typeface="Arial"/>
                <a:cs typeface="Arial"/>
              </a:rPr>
              <a:t>ADME 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Arial"/>
                <a:cs typeface="Arial"/>
              </a:rPr>
              <a:t>A</a:t>
            </a:r>
            <a:r>
              <a:rPr lang="en-US" sz="2000" dirty="0">
                <a:latin typeface="Arial"/>
                <a:cs typeface="Arial"/>
              </a:rPr>
              <a:t>bsorption (bioavailability, not needed for IV dosing)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Arial"/>
                <a:cs typeface="Arial"/>
              </a:rPr>
              <a:t>D</a:t>
            </a:r>
            <a:r>
              <a:rPr lang="en-US" sz="2000" dirty="0">
                <a:latin typeface="Arial"/>
                <a:cs typeface="Arial"/>
              </a:rPr>
              <a:t>istribution, </a:t>
            </a:r>
            <a:r>
              <a:rPr lang="en-US" sz="2000" dirty="0">
                <a:solidFill>
                  <a:schemeClr val="accent6"/>
                </a:solidFill>
                <a:latin typeface="Arial"/>
                <a:cs typeface="Arial"/>
              </a:rPr>
              <a:t>M</a:t>
            </a:r>
            <a:r>
              <a:rPr lang="en-US" sz="2000" dirty="0">
                <a:latin typeface="Arial"/>
                <a:cs typeface="Arial"/>
              </a:rPr>
              <a:t>etabolism, and </a:t>
            </a:r>
            <a:r>
              <a:rPr lang="en-US" sz="2000" dirty="0">
                <a:solidFill>
                  <a:schemeClr val="accent6"/>
                </a:solidFill>
                <a:latin typeface="Arial"/>
                <a:cs typeface="Arial"/>
              </a:rPr>
              <a:t>E</a:t>
            </a:r>
            <a:r>
              <a:rPr lang="en-US" sz="2000" dirty="0">
                <a:latin typeface="Arial"/>
                <a:cs typeface="Arial"/>
              </a:rPr>
              <a:t>xcretion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sz="1800" dirty="0"/>
          </a:p>
          <a:p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EC6272-D6A5-4A20-BD37-E2E0B661082C}"/>
              </a:ext>
            </a:extLst>
          </p:cNvPr>
          <p:cNvGrpSpPr/>
          <p:nvPr/>
        </p:nvGrpSpPr>
        <p:grpSpPr>
          <a:xfrm>
            <a:off x="6354672" y="834390"/>
            <a:ext cx="3924731" cy="5994115"/>
            <a:chOff x="8178220" y="267128"/>
            <a:chExt cx="3924731" cy="59941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6B2EB-D777-455A-BC82-0FB19BA06872}"/>
                </a:ext>
              </a:extLst>
            </p:cNvPr>
            <p:cNvGrpSpPr/>
            <p:nvPr/>
          </p:nvGrpSpPr>
          <p:grpSpPr>
            <a:xfrm>
              <a:off x="8178220" y="267128"/>
              <a:ext cx="3893905" cy="5994115"/>
              <a:chOff x="5486400" y="1066800"/>
              <a:chExt cx="3505200" cy="5410200"/>
            </a:xfrm>
          </p:grpSpPr>
          <p:pic>
            <p:nvPicPr>
              <p:cNvPr id="17412" name="Picture 4" descr="How the Liver Works">
                <a:extLst>
                  <a:ext uri="{FF2B5EF4-FFF2-40B4-BE49-F238E27FC236}">
                    <a16:creationId xmlns:a16="http://schemas.microsoft.com/office/drawing/2014/main" id="{B68DD1A9-28A2-492A-9B27-5E0EA745D7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9289" y="3603205"/>
                <a:ext cx="1509865" cy="1368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4" name="Picture 6" descr="7,063 Kidney Illustrations, Royalty-Free Vector Graphics &amp; Clip Art - iStock">
                <a:extLst>
                  <a:ext uri="{FF2B5EF4-FFF2-40B4-BE49-F238E27FC236}">
                    <a16:creationId xmlns:a16="http://schemas.microsoft.com/office/drawing/2014/main" id="{A44B4DD6-05DA-4068-B9BD-80D6618EF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00" y="5065953"/>
                <a:ext cx="1340482" cy="1388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6" name="Picture 8" descr="ᐈ Intention stock vectors, Royalty Free intestine illustrations | download  on Depositphotos®">
                <a:extLst>
                  <a:ext uri="{FF2B5EF4-FFF2-40B4-BE49-F238E27FC236}">
                    <a16:creationId xmlns:a16="http://schemas.microsoft.com/office/drawing/2014/main" id="{1A75C821-DA14-4733-879D-D632404498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7182" y="5065953"/>
                <a:ext cx="1424418" cy="1411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Arrow: Curved Right 5">
                <a:extLst>
                  <a:ext uri="{FF2B5EF4-FFF2-40B4-BE49-F238E27FC236}">
                    <a16:creationId xmlns:a16="http://schemas.microsoft.com/office/drawing/2014/main" id="{0BDD75A2-5886-4AC3-AC1B-1B685F3B3E47}"/>
                  </a:ext>
                </a:extLst>
              </p:cNvPr>
              <p:cNvSpPr/>
              <p:nvPr/>
            </p:nvSpPr>
            <p:spPr>
              <a:xfrm>
                <a:off x="5785541" y="2807551"/>
                <a:ext cx="422762" cy="1015066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Arrow: Curved Right 11">
                <a:extLst>
                  <a:ext uri="{FF2B5EF4-FFF2-40B4-BE49-F238E27FC236}">
                    <a16:creationId xmlns:a16="http://schemas.microsoft.com/office/drawing/2014/main" id="{4DE330AA-8D9E-4E8E-A399-638163B5DB21}"/>
                  </a:ext>
                </a:extLst>
              </p:cNvPr>
              <p:cNvSpPr/>
              <p:nvPr/>
            </p:nvSpPr>
            <p:spPr>
              <a:xfrm rot="10800000">
                <a:off x="8084540" y="2970917"/>
                <a:ext cx="221259" cy="632287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Arrow: Down 7">
                <a:extLst>
                  <a:ext uri="{FF2B5EF4-FFF2-40B4-BE49-F238E27FC236}">
                    <a16:creationId xmlns:a16="http://schemas.microsoft.com/office/drawing/2014/main" id="{ECEF0FD2-E0BA-4BF3-B896-F0EA6654E017}"/>
                  </a:ext>
                </a:extLst>
              </p:cNvPr>
              <p:cNvSpPr/>
              <p:nvPr/>
            </p:nvSpPr>
            <p:spPr>
              <a:xfrm rot="19568031">
                <a:off x="8030564" y="4610114"/>
                <a:ext cx="121931" cy="587335"/>
              </a:xfrm>
              <a:prstGeom prst="downArrow">
                <a:avLst/>
              </a:prstGeom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418" name="Picture 10" descr="Syringe Images, Stock Photos &amp; Vectors | Shutterstock">
                <a:extLst>
                  <a:ext uri="{FF2B5EF4-FFF2-40B4-BE49-F238E27FC236}">
                    <a16:creationId xmlns:a16="http://schemas.microsoft.com/office/drawing/2014/main" id="{2766EC1F-73BC-4209-8B39-CA7D19064A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8201" y="1066800"/>
                <a:ext cx="958980" cy="1000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Arrow: Curved Right 14">
                <a:extLst>
                  <a:ext uri="{FF2B5EF4-FFF2-40B4-BE49-F238E27FC236}">
                    <a16:creationId xmlns:a16="http://schemas.microsoft.com/office/drawing/2014/main" id="{ADC56F6C-38A7-4D99-AB32-551F68E0670F}"/>
                  </a:ext>
                </a:extLst>
              </p:cNvPr>
              <p:cNvSpPr/>
              <p:nvPr/>
            </p:nvSpPr>
            <p:spPr>
              <a:xfrm>
                <a:off x="5646631" y="2798694"/>
                <a:ext cx="561672" cy="2395747"/>
              </a:xfrm>
              <a:prstGeom prst="curvedRightArrow">
                <a:avLst>
                  <a:gd name="adj1" fmla="val 25000"/>
                  <a:gd name="adj2" fmla="val 50000"/>
                  <a:gd name="adj3" fmla="val 2740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7420" name="Picture 12" descr="Lymphatic Circulatory System | Transport Systems In Animals | Siyavula">
                <a:extLst>
                  <a:ext uri="{FF2B5EF4-FFF2-40B4-BE49-F238E27FC236}">
                    <a16:creationId xmlns:a16="http://schemas.microsoft.com/office/drawing/2014/main" id="{178194BF-654E-42E2-8462-0D80FAB05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4783" y="1913379"/>
                <a:ext cx="1574266" cy="1689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62B4A3-40BC-4162-988D-7C32FD3F03E7}"/>
                </a:ext>
              </a:extLst>
            </p:cNvPr>
            <p:cNvSpPr txBox="1"/>
            <p:nvPr/>
          </p:nvSpPr>
          <p:spPr>
            <a:xfrm>
              <a:off x="11263493" y="2495218"/>
              <a:ext cx="839458" cy="463599"/>
            </a:xfrm>
            <a:prstGeom prst="rect">
              <a:avLst/>
            </a:prstGeom>
            <a:noFill/>
          </p:spPr>
          <p:txBody>
            <a:bodyPr wrap="none" lIns="91440" rtlCol="0">
              <a:noAutofit/>
            </a:bodyPr>
            <a:lstStyle/>
            <a:p>
              <a:pPr algn="l"/>
              <a:r>
                <a:rPr lang="en-US" sz="1000"/>
                <a:t>Enterohepatic </a:t>
              </a:r>
            </a:p>
            <a:p>
              <a:pPr algn="l"/>
              <a:r>
                <a:rPr lang="en-US" sz="1000"/>
                <a:t>recirculation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BF9C38-02CA-4646-9F59-132939DD0E98}"/>
                </a:ext>
              </a:extLst>
            </p:cNvPr>
            <p:cNvSpPr txBox="1"/>
            <p:nvPr/>
          </p:nvSpPr>
          <p:spPr>
            <a:xfrm>
              <a:off x="10999412" y="4054630"/>
              <a:ext cx="993140" cy="463599"/>
            </a:xfrm>
            <a:prstGeom prst="rect">
              <a:avLst/>
            </a:prstGeom>
            <a:noFill/>
          </p:spPr>
          <p:txBody>
            <a:bodyPr wrap="none" lIns="91440" rtlCol="0">
              <a:noAutofit/>
            </a:bodyPr>
            <a:lstStyle/>
            <a:p>
              <a:pPr algn="l"/>
              <a:r>
                <a:rPr lang="en-US" sz="1000"/>
                <a:t>Biliary excretion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2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8041-1298-4347-A608-59E6DE4F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4" y="182357"/>
            <a:ext cx="10692543" cy="67500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Assessing PK of </a:t>
            </a:r>
            <a:r>
              <a:rPr lang="en-US" sz="2400" b="1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Novel </a:t>
            </a:r>
            <a:r>
              <a:rPr lang="en-US" sz="2400" b="1" i="1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 Vivo</a:t>
            </a:r>
            <a:r>
              <a:rPr lang="en-US" sz="2400" b="1" kern="1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CRISPR/Cas9 Genome Editing Therapies</a:t>
            </a:r>
            <a:endParaRPr lang="en-US">
              <a:solidFill>
                <a:srgbClr val="000000"/>
              </a:solidFill>
              <a:highlight>
                <a:srgbClr val="FFFF00"/>
              </a:highligh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6201F32-80E5-822C-E47C-D1A3FA81E940}"/>
              </a:ext>
            </a:extLst>
          </p:cNvPr>
          <p:cNvSpPr txBox="1">
            <a:spLocks/>
          </p:cNvSpPr>
          <p:nvPr/>
        </p:nvSpPr>
        <p:spPr>
          <a:xfrm>
            <a:off x="333834" y="1184945"/>
            <a:ext cx="11642266" cy="5393138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PK of gene therapy</a:t>
            </a:r>
          </a:p>
          <a:p>
            <a:endParaRPr lang="en-US" sz="5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Four components, as part of the LNP, were quantified to characterize PK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Lipid PK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RNA PK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RNA Drug Substances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B6119-ABB3-47BE-9585-91C07DC1C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" t="26" r="-1"/>
          <a:stretch/>
        </p:blipFill>
        <p:spPr>
          <a:xfrm>
            <a:off x="885655" y="3203667"/>
            <a:ext cx="3903226" cy="31454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A2B44-EB55-B83F-2D4D-FCD180A5C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07" t="24332" r="21392" b="57359"/>
          <a:stretch/>
        </p:blipFill>
        <p:spPr>
          <a:xfrm>
            <a:off x="7053204" y="2273093"/>
            <a:ext cx="1572580" cy="93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CCB911-3CF9-2970-CCF0-E1C8BFA72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8" t="45591" r="14606" b="32318"/>
          <a:stretch/>
        </p:blipFill>
        <p:spPr>
          <a:xfrm>
            <a:off x="7053204" y="3881514"/>
            <a:ext cx="1572580" cy="801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89581D-C26C-3A6F-6198-3C0EA042223F}"/>
              </a:ext>
            </a:extLst>
          </p:cNvPr>
          <p:cNvSpPr txBox="1"/>
          <p:nvPr/>
        </p:nvSpPr>
        <p:spPr>
          <a:xfrm>
            <a:off x="6083400" y="1852417"/>
            <a:ext cx="475300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Gene-specific sgRNA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CB86C-A41A-2D31-70AC-7D99C7AF3473}"/>
              </a:ext>
            </a:extLst>
          </p:cNvPr>
          <p:cNvSpPr txBox="1"/>
          <p:nvPr/>
        </p:nvSpPr>
        <p:spPr>
          <a:xfrm>
            <a:off x="6083400" y="3484504"/>
            <a:ext cx="475300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Cas9 mRNA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BAF62-C860-AF30-F350-6EF20F56CBA3}"/>
              </a:ext>
            </a:extLst>
          </p:cNvPr>
          <p:cNvSpPr txBox="1"/>
          <p:nvPr/>
        </p:nvSpPr>
        <p:spPr>
          <a:xfrm>
            <a:off x="550986" y="6389677"/>
            <a:ext cx="406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latin typeface="Arial" panose="020B0604020202020204"/>
              </a:rPr>
              <a:t>Gillmore </a:t>
            </a:r>
            <a:r>
              <a:rPr lang="en-US" sz="900" i="1">
                <a:latin typeface="Arial" panose="020B0604020202020204"/>
              </a:rPr>
              <a:t>et al. 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New England Journal of Medicine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385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:493-502 (2021) </a:t>
            </a:r>
          </a:p>
        </p:txBody>
      </p:sp>
    </p:spTree>
    <p:extLst>
      <p:ext uri="{BB962C8B-B14F-4D97-AF65-F5344CB8AC3E}">
        <p14:creationId xmlns:p14="http://schemas.microsoft.com/office/powerpoint/2010/main" val="112859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47E0E13-3537-4BAC-B0CE-D69ABFBF8F63}"/>
              </a:ext>
            </a:extLst>
          </p:cNvPr>
          <p:cNvSpPr txBox="1">
            <a:spLocks/>
          </p:cNvSpPr>
          <p:nvPr/>
        </p:nvSpPr>
        <p:spPr>
          <a:xfrm>
            <a:off x="320511" y="274290"/>
            <a:ext cx="11698664" cy="5474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kumimoji="0" lang="en-US" sz="20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DCFE4-2652-49C1-98EE-81D2023D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04" y="274290"/>
            <a:ext cx="10888000" cy="67500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Transient Exposure to LNP and RNA Cargo After Single Administration in NHPs</a:t>
            </a:r>
          </a:p>
        </p:txBody>
      </p:sp>
      <p:pic>
        <p:nvPicPr>
          <p:cNvPr id="20" name="Picture 19" descr="72h_% Injected Dose.png">
            <a:extLst>
              <a:ext uri="{FF2B5EF4-FFF2-40B4-BE49-F238E27FC236}">
                <a16:creationId xmlns:a16="http://schemas.microsoft.com/office/drawing/2014/main" id="{5ABBA500-EA89-4DB0-A29C-BF31F52B4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4" y="2301242"/>
            <a:ext cx="3473126" cy="3354087"/>
          </a:xfrm>
          <a:prstGeom prst="rect">
            <a:avLst/>
          </a:prstGeom>
        </p:spPr>
      </p:pic>
      <p:pic>
        <p:nvPicPr>
          <p:cNvPr id="21" name="Picture 20" descr="gRNA Cargo % Injected Dose.png">
            <a:extLst>
              <a:ext uri="{FF2B5EF4-FFF2-40B4-BE49-F238E27FC236}">
                <a16:creationId xmlns:a16="http://schemas.microsoft.com/office/drawing/2014/main" id="{6C036B21-DEDB-4A38-B17D-20EC66219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8"/>
          <a:stretch/>
        </p:blipFill>
        <p:spPr>
          <a:xfrm>
            <a:off x="4320007" y="2301241"/>
            <a:ext cx="3370337" cy="3358517"/>
          </a:xfrm>
          <a:prstGeom prst="rect">
            <a:avLst/>
          </a:prstGeom>
        </p:spPr>
      </p:pic>
      <p:pic>
        <p:nvPicPr>
          <p:cNvPr id="22" name="Picture 21" descr="mRNA Cargo % Injected Dose.png">
            <a:extLst>
              <a:ext uri="{FF2B5EF4-FFF2-40B4-BE49-F238E27FC236}">
                <a16:creationId xmlns:a16="http://schemas.microsoft.com/office/drawing/2014/main" id="{88FC49BC-AB7A-45D9-8F48-6FB217CC2E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0"/>
          <a:stretch/>
        </p:blipFill>
        <p:spPr>
          <a:xfrm>
            <a:off x="8096383" y="2305790"/>
            <a:ext cx="3370337" cy="3349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AFA713-8804-4752-8693-63CCC1224178}"/>
              </a:ext>
            </a:extLst>
          </p:cNvPr>
          <p:cNvSpPr txBox="1"/>
          <p:nvPr/>
        </p:nvSpPr>
        <p:spPr>
          <a:xfrm>
            <a:off x="4433280" y="1492591"/>
            <a:ext cx="3473126" cy="4362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sgRNA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B5913-41F4-40C3-ADBD-9C3AE91AAE53}"/>
              </a:ext>
            </a:extLst>
          </p:cNvPr>
          <p:cNvSpPr txBox="1"/>
          <p:nvPr/>
        </p:nvSpPr>
        <p:spPr>
          <a:xfrm>
            <a:off x="957623" y="1538421"/>
            <a:ext cx="3473126" cy="4362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  <a:latin typeface="Arial"/>
              </a:rPr>
              <a:t>Ionizable Lipid</a:t>
            </a: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</a:rPr>
              <a:t>​</a:t>
            </a:r>
            <a:endParaRPr lang="en-US" b="1">
              <a:solidFill>
                <a:srgbClr val="000000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3B333-713E-4591-91FC-02BAE0884424}"/>
              </a:ext>
            </a:extLst>
          </p:cNvPr>
          <p:cNvSpPr txBox="1"/>
          <p:nvPr/>
        </p:nvSpPr>
        <p:spPr>
          <a:xfrm>
            <a:off x="8372777" y="1492590"/>
            <a:ext cx="3473126" cy="4362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Cas9 mRNA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5CE93-7F17-4446-B08C-1E960BBBB727}"/>
              </a:ext>
            </a:extLst>
          </p:cNvPr>
          <p:cNvSpPr txBox="1"/>
          <p:nvPr/>
        </p:nvSpPr>
        <p:spPr>
          <a:xfrm>
            <a:off x="2797517" y="4232986"/>
            <a:ext cx="139270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</a:schemeClr>
                </a:solidFill>
              </a:rPr>
              <a:t>Lipid Plasma</a:t>
            </a:r>
          </a:p>
          <a:p>
            <a:r>
              <a:rPr lang="en-US" sz="1200">
                <a:solidFill>
                  <a:schemeClr val="tx1">
                    <a:lumMod val="50000"/>
                  </a:schemeClr>
                </a:solidFill>
              </a:rPr>
              <a:t>Lipid Liver</a:t>
            </a:r>
          </a:p>
        </p:txBody>
      </p:sp>
    </p:spTree>
    <p:extLst>
      <p:ext uri="{BB962C8B-B14F-4D97-AF65-F5344CB8AC3E}">
        <p14:creationId xmlns:p14="http://schemas.microsoft.com/office/powerpoint/2010/main" val="23745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F226-238F-7422-FB5C-EE4C3357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Considerations for Quantitating Oligonucleotides for Bioanalysis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ED2EC6-DA57-F53C-13E4-58CDE91743EA}"/>
              </a:ext>
            </a:extLst>
          </p:cNvPr>
          <p:cNvGrpSpPr/>
          <p:nvPr/>
        </p:nvGrpSpPr>
        <p:grpSpPr>
          <a:xfrm>
            <a:off x="631348" y="1279374"/>
            <a:ext cx="1405540" cy="1260814"/>
            <a:chOff x="631348" y="1279374"/>
            <a:chExt cx="1405540" cy="126081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42BD704-0190-B1B0-44F6-1E267A20FECE}"/>
                </a:ext>
              </a:extLst>
            </p:cNvPr>
            <p:cNvSpPr/>
            <p:nvPr/>
          </p:nvSpPr>
          <p:spPr>
            <a:xfrm>
              <a:off x="631348" y="1279374"/>
              <a:ext cx="1405540" cy="569089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Analysis Technique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68F0FA0-0D6B-7F31-78EB-85EB0189ACD0}"/>
                </a:ext>
              </a:extLst>
            </p:cNvPr>
            <p:cNvSpPr/>
            <p:nvPr/>
          </p:nvSpPr>
          <p:spPr>
            <a:xfrm>
              <a:off x="1177236" y="1808668"/>
              <a:ext cx="313765" cy="731520"/>
            </a:xfrm>
            <a:prstGeom prst="down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1DB4B-F7E6-E1DD-46BF-1B2B51E9C866}"/>
              </a:ext>
            </a:extLst>
          </p:cNvPr>
          <p:cNvGrpSpPr/>
          <p:nvPr/>
        </p:nvGrpSpPr>
        <p:grpSpPr>
          <a:xfrm>
            <a:off x="4484243" y="1279375"/>
            <a:ext cx="1634050" cy="1992333"/>
            <a:chOff x="4387632" y="1279375"/>
            <a:chExt cx="1634050" cy="1992333"/>
          </a:xfrm>
        </p:grpSpPr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0EEDA26-3320-4940-6661-76C1ABE091D5}"/>
                </a:ext>
              </a:extLst>
            </p:cNvPr>
            <p:cNvSpPr/>
            <p:nvPr/>
          </p:nvSpPr>
          <p:spPr>
            <a:xfrm>
              <a:off x="5001509" y="1808668"/>
              <a:ext cx="374958" cy="1463040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285632-CB79-920F-6AA2-71D359725DCC}"/>
                </a:ext>
              </a:extLst>
            </p:cNvPr>
            <p:cNvSpPr/>
            <p:nvPr/>
          </p:nvSpPr>
          <p:spPr>
            <a:xfrm>
              <a:off x="4387632" y="1279375"/>
              <a:ext cx="1634050" cy="544686"/>
            </a:xfrm>
            <a:prstGeom prst="ellipse">
              <a:avLst/>
            </a:prstGeom>
            <a:solidFill>
              <a:schemeClr val="accent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Reagent Needs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3BCED9-837D-7413-6E51-7D70434D2304}"/>
              </a:ext>
            </a:extLst>
          </p:cNvPr>
          <p:cNvGrpSpPr/>
          <p:nvPr/>
        </p:nvGrpSpPr>
        <p:grpSpPr>
          <a:xfrm>
            <a:off x="2364709" y="1279375"/>
            <a:ext cx="1791713" cy="1626573"/>
            <a:chOff x="2370468" y="1279375"/>
            <a:chExt cx="1791713" cy="162657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05780E-9781-A4BC-BA5C-C67EF2FBC865}"/>
                </a:ext>
              </a:extLst>
            </p:cNvPr>
            <p:cNvSpPr/>
            <p:nvPr/>
          </p:nvSpPr>
          <p:spPr>
            <a:xfrm>
              <a:off x="2370468" y="1279375"/>
              <a:ext cx="1791713" cy="535686"/>
            </a:xfrm>
            <a:prstGeom prst="ellips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Platform Selection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A0BA06FA-9430-3498-98EC-0CD79E612CA7}"/>
                </a:ext>
              </a:extLst>
            </p:cNvPr>
            <p:cNvSpPr/>
            <p:nvPr/>
          </p:nvSpPr>
          <p:spPr>
            <a:xfrm>
              <a:off x="3109442" y="1808668"/>
              <a:ext cx="313765" cy="1097280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2ABDEE-C3B5-69DE-C039-A0C5078A099D}"/>
              </a:ext>
            </a:extLst>
          </p:cNvPr>
          <p:cNvGrpSpPr/>
          <p:nvPr/>
        </p:nvGrpSpPr>
        <p:grpSpPr>
          <a:xfrm>
            <a:off x="10407209" y="1279375"/>
            <a:ext cx="1671405" cy="3089613"/>
            <a:chOff x="10407209" y="1279375"/>
            <a:chExt cx="1671405" cy="3089613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620C8082-4FBD-2156-6F4D-61CB0954B3C8}"/>
                </a:ext>
              </a:extLst>
            </p:cNvPr>
            <p:cNvSpPr/>
            <p:nvPr/>
          </p:nvSpPr>
          <p:spPr>
            <a:xfrm>
              <a:off x="11080473" y="1808668"/>
              <a:ext cx="381922" cy="2560320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B34B2C-273D-984C-E73C-822D238F3B10}"/>
                </a:ext>
              </a:extLst>
            </p:cNvPr>
            <p:cNvSpPr/>
            <p:nvPr/>
          </p:nvSpPr>
          <p:spPr>
            <a:xfrm>
              <a:off x="10407209" y="1279375"/>
              <a:ext cx="1671405" cy="578453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Limitations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24009A3-7F22-E76C-23B3-744B3E6B87D5}"/>
              </a:ext>
            </a:extLst>
          </p:cNvPr>
          <p:cNvSpPr txBox="1"/>
          <p:nvPr/>
        </p:nvSpPr>
        <p:spPr>
          <a:xfrm>
            <a:off x="578419" y="2583850"/>
            <a:ext cx="1564478" cy="86420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1400">
                <a:solidFill>
                  <a:srgbClr val="000000"/>
                </a:solidFill>
              </a:rPr>
              <a:t>What technique(s) will identify your oligonucleotide?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ECDD03-D10C-C369-222F-FE76FAD551D3}"/>
              </a:ext>
            </a:extLst>
          </p:cNvPr>
          <p:cNvSpPr txBox="1"/>
          <p:nvPr/>
        </p:nvSpPr>
        <p:spPr>
          <a:xfrm>
            <a:off x="6397203" y="3697806"/>
            <a:ext cx="1752264" cy="144123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What is your expected dynamic range? Will multiple dilution schemes be necessary?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84A3A-D5DC-DCF4-DB70-4A0FF5824C58}"/>
              </a:ext>
            </a:extLst>
          </p:cNvPr>
          <p:cNvSpPr txBox="1"/>
          <p:nvPr/>
        </p:nvSpPr>
        <p:spPr>
          <a:xfrm>
            <a:off x="8303914" y="4083618"/>
            <a:ext cx="1892708" cy="1486554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Will the technique accurately and precisely measure the analyte concentration with desired sensitivity?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CD36AA-B9C3-4988-E454-921B0B197514}"/>
              </a:ext>
            </a:extLst>
          </p:cNvPr>
          <p:cNvSpPr txBox="1"/>
          <p:nvPr/>
        </p:nvSpPr>
        <p:spPr>
          <a:xfrm>
            <a:off x="4306836" y="3280119"/>
            <a:ext cx="1956996" cy="1074579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Are there platform-specific considerations for reagents (IS; probes; mobile phase additives)?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81ED8-EF75-6773-8298-74EBBDA50551}"/>
              </a:ext>
            </a:extLst>
          </p:cNvPr>
          <p:cNvSpPr txBox="1"/>
          <p:nvPr/>
        </p:nvSpPr>
        <p:spPr>
          <a:xfrm>
            <a:off x="2350157" y="3002985"/>
            <a:ext cx="1847524" cy="144123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Are there platform-specific considerations for sample preparation?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21CDE1-8552-4A14-E437-6AA7D4225FC0}"/>
              </a:ext>
            </a:extLst>
          </p:cNvPr>
          <p:cNvGrpSpPr/>
          <p:nvPr/>
        </p:nvGrpSpPr>
        <p:grpSpPr>
          <a:xfrm>
            <a:off x="8407985" y="1279375"/>
            <a:ext cx="1671405" cy="2723853"/>
            <a:chOff x="8510353" y="1279375"/>
            <a:chExt cx="1671405" cy="2723853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8DF2B2B-45F1-2152-4229-AEBCBCD6DBE8}"/>
                </a:ext>
              </a:extLst>
            </p:cNvPr>
            <p:cNvSpPr/>
            <p:nvPr/>
          </p:nvSpPr>
          <p:spPr>
            <a:xfrm>
              <a:off x="9133244" y="1808668"/>
              <a:ext cx="425622" cy="2194560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B76EC27-F9BC-55A2-E48E-A9005F42EB71}"/>
                </a:ext>
              </a:extLst>
            </p:cNvPr>
            <p:cNvSpPr/>
            <p:nvPr/>
          </p:nvSpPr>
          <p:spPr>
            <a:xfrm>
              <a:off x="8510353" y="1279375"/>
              <a:ext cx="1671405" cy="569090"/>
            </a:xfrm>
            <a:prstGeom prst="ellipse">
              <a:avLst/>
            </a:prstGeom>
            <a:solidFill>
              <a:schemeClr val="accent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Precision/ Accuracy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BC4071-6415-1DB8-CDFF-ADD077F414F1}"/>
              </a:ext>
            </a:extLst>
          </p:cNvPr>
          <p:cNvGrpSpPr/>
          <p:nvPr/>
        </p:nvGrpSpPr>
        <p:grpSpPr>
          <a:xfrm>
            <a:off x="6446114" y="1279375"/>
            <a:ext cx="1634050" cy="2358093"/>
            <a:chOff x="6470763" y="1279375"/>
            <a:chExt cx="1634050" cy="2358093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3345875B-9D78-C7C2-9617-AB8DA34EC386}"/>
                </a:ext>
              </a:extLst>
            </p:cNvPr>
            <p:cNvSpPr/>
            <p:nvPr/>
          </p:nvSpPr>
          <p:spPr>
            <a:xfrm>
              <a:off x="7080523" y="1808668"/>
              <a:ext cx="414530" cy="1828800"/>
            </a:xfrm>
            <a:prstGeom prst="downArrow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98F710A-B911-445D-C6DF-29AE98405711}"/>
                </a:ext>
              </a:extLst>
            </p:cNvPr>
            <p:cNvSpPr/>
            <p:nvPr/>
          </p:nvSpPr>
          <p:spPr>
            <a:xfrm>
              <a:off x="6470763" y="1279375"/>
              <a:ext cx="1634050" cy="560234"/>
            </a:xfrm>
            <a:prstGeom prst="ellips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Linearity/ Range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E4EAC1D-8A25-8810-C6AD-B17272FEA520}"/>
              </a:ext>
            </a:extLst>
          </p:cNvPr>
          <p:cNvSpPr txBox="1"/>
          <p:nvPr/>
        </p:nvSpPr>
        <p:spPr>
          <a:xfrm>
            <a:off x="10196622" y="4347629"/>
            <a:ext cx="1604906" cy="105542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</a:rPr>
              <a:t>System setup;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Instrument redundancy/ downtime;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Batch/sample set up concerns</a:t>
            </a:r>
          </a:p>
        </p:txBody>
      </p:sp>
    </p:spTree>
    <p:extLst>
      <p:ext uri="{BB962C8B-B14F-4D97-AF65-F5344CB8AC3E}">
        <p14:creationId xmlns:p14="http://schemas.microsoft.com/office/powerpoint/2010/main" val="2587436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B56A-ECCF-BD32-B8F9-EB982D3D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Oligonucleotide Quantification Method Landscape, some possibilities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39F9AD-E194-512E-AB7A-EE1957A3F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838227"/>
              </p:ext>
            </p:extLst>
          </p:nvPr>
        </p:nvGraphicFramePr>
        <p:xfrm>
          <a:off x="838200" y="1082675"/>
          <a:ext cx="11017250" cy="488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52873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SEY6mkRWGpsz2i87NhDA"/>
</p:tagLst>
</file>

<file path=ppt/theme/theme1.xml><?xml version="1.0" encoding="utf-8"?>
<a:theme xmlns:a="http://schemas.openxmlformats.org/drawingml/2006/main" name="CONFIDENTIAL AND PROPRIETARY">
  <a:themeElements>
    <a:clrScheme name="Custom 21">
      <a:dk1>
        <a:srgbClr val="586069"/>
      </a:dk1>
      <a:lt1>
        <a:srgbClr val="FFFFFF"/>
      </a:lt1>
      <a:dk2>
        <a:srgbClr val="993924"/>
      </a:dk2>
      <a:lt2>
        <a:srgbClr val="D54828"/>
      </a:lt2>
      <a:accent1>
        <a:srgbClr val="1F4E79"/>
      </a:accent1>
      <a:accent2>
        <a:srgbClr val="30AAB9"/>
      </a:accent2>
      <a:accent3>
        <a:srgbClr val="2852A4"/>
      </a:accent3>
      <a:accent4>
        <a:srgbClr val="9CAEB6"/>
      </a:accent4>
      <a:accent5>
        <a:srgbClr val="F79545"/>
      </a:accent5>
      <a:accent6>
        <a:srgbClr val="D4482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rtlCol="0">
        <a:no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9FAB238-CAE3-45F3-BD89-80D62DA2DCFB}" vid="{F1738209-AD79-49C9-9981-50EB987FFE0F}"/>
    </a:ext>
  </a:extLst>
</a:theme>
</file>

<file path=ppt/theme/theme2.xml><?xml version="1.0" encoding="utf-8"?>
<a:theme xmlns:a="http://schemas.openxmlformats.org/drawingml/2006/main" name="No Footer Restrictions">
  <a:themeElements>
    <a:clrScheme name="Custom 21">
      <a:dk1>
        <a:srgbClr val="586069"/>
      </a:dk1>
      <a:lt1>
        <a:srgbClr val="FFFFFF"/>
      </a:lt1>
      <a:dk2>
        <a:srgbClr val="993924"/>
      </a:dk2>
      <a:lt2>
        <a:srgbClr val="D54828"/>
      </a:lt2>
      <a:accent1>
        <a:srgbClr val="1F4E79"/>
      </a:accent1>
      <a:accent2>
        <a:srgbClr val="30AAB9"/>
      </a:accent2>
      <a:accent3>
        <a:srgbClr val="2852A4"/>
      </a:accent3>
      <a:accent4>
        <a:srgbClr val="9CAEB6"/>
      </a:accent4>
      <a:accent5>
        <a:srgbClr val="F79545"/>
      </a:accent5>
      <a:accent6>
        <a:srgbClr val="D4482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rtlCol="0">
        <a:no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9FAB238-CAE3-45F3-BD89-80D62DA2DCFB}" vid="{8B66EA94-D44C-432B-9D73-FBC2F139F974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ESTRICTED">
  <a:themeElements>
    <a:clrScheme name="Custom 21">
      <a:dk1>
        <a:srgbClr val="586069"/>
      </a:dk1>
      <a:lt1>
        <a:srgbClr val="FFFFFF"/>
      </a:lt1>
      <a:dk2>
        <a:srgbClr val="993924"/>
      </a:dk2>
      <a:lt2>
        <a:srgbClr val="D54828"/>
      </a:lt2>
      <a:accent1>
        <a:srgbClr val="1F4E79"/>
      </a:accent1>
      <a:accent2>
        <a:srgbClr val="30AAB9"/>
      </a:accent2>
      <a:accent3>
        <a:srgbClr val="2852A4"/>
      </a:accent3>
      <a:accent4>
        <a:srgbClr val="9CAEB6"/>
      </a:accent4>
      <a:accent5>
        <a:srgbClr val="F79545"/>
      </a:accent5>
      <a:accent6>
        <a:srgbClr val="D4482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91440" rtlCol="0">
        <a:no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9FAB238-CAE3-45F3-BD89-80D62DA2DCFB}" vid="{35B3B521-8D4D-4672-AD85-AC849BEC5D64}"/>
    </a:ext>
  </a:extLst>
</a:theme>
</file>

<file path=ppt/theme/theme5.xml><?xml version="1.0" encoding="utf-8"?>
<a:theme xmlns:a="http://schemas.openxmlformats.org/drawingml/2006/main" name="1_No Footer Restrictions">
  <a:themeElements>
    <a:clrScheme name="Custom 21">
      <a:dk1>
        <a:srgbClr val="586069"/>
      </a:dk1>
      <a:lt1>
        <a:srgbClr val="FFFFFF"/>
      </a:lt1>
      <a:dk2>
        <a:srgbClr val="993924"/>
      </a:dk2>
      <a:lt2>
        <a:srgbClr val="D54828"/>
      </a:lt2>
      <a:accent1>
        <a:srgbClr val="1F4E79"/>
      </a:accent1>
      <a:accent2>
        <a:srgbClr val="30AAB9"/>
      </a:accent2>
      <a:accent3>
        <a:srgbClr val="2852A4"/>
      </a:accent3>
      <a:accent4>
        <a:srgbClr val="9CAEB6"/>
      </a:accent4>
      <a:accent5>
        <a:srgbClr val="F79545"/>
      </a:accent5>
      <a:accent6>
        <a:srgbClr val="D4482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rtlCol="0">
        <a:no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tellia-PPT Template 2023_v10.potx" id="{8F3F5E9F-E74D-49A6-A615-357DDC4139DB}" vid="{FBEF1038-7573-4E3F-AFCB-08BF78439821}"/>
    </a:ext>
  </a:extLst>
</a:theme>
</file>

<file path=ppt/theme/theme6.xml><?xml version="1.0" encoding="utf-8"?>
<a:theme xmlns:a="http://schemas.openxmlformats.org/drawingml/2006/main" name="1_CONFIDENTIAL AND PROPRIETARY">
  <a:themeElements>
    <a:clrScheme name="Custom 21">
      <a:dk1>
        <a:srgbClr val="586069"/>
      </a:dk1>
      <a:lt1>
        <a:srgbClr val="FFFFFF"/>
      </a:lt1>
      <a:dk2>
        <a:srgbClr val="993924"/>
      </a:dk2>
      <a:lt2>
        <a:srgbClr val="D54828"/>
      </a:lt2>
      <a:accent1>
        <a:srgbClr val="1F4E79"/>
      </a:accent1>
      <a:accent2>
        <a:srgbClr val="30AAB9"/>
      </a:accent2>
      <a:accent3>
        <a:srgbClr val="2852A4"/>
      </a:accent3>
      <a:accent4>
        <a:srgbClr val="9CAEB6"/>
      </a:accent4>
      <a:accent5>
        <a:srgbClr val="F79545"/>
      </a:accent5>
      <a:accent6>
        <a:srgbClr val="D4482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rtlCol="0">
        <a:no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tellia-PPT Template 2023_v10.potx" id="{CA0012C7-5EDF-4243-BCC5-D6CB613DC211}" vid="{334E118E-7E56-489E-A20E-E84817BFA59C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1faa735-f510-4355-a81b-db133dbce024">
      <UserInfo>
        <DisplayName>Ian Karp</DisplayName>
        <AccountId>7783</AccountId>
        <AccountType/>
      </UserInfo>
      <UserInfo>
        <DisplayName>Brittany Cormier</DisplayName>
        <AccountId>7434</AccountId>
        <AccountType/>
      </UserInfo>
      <UserInfo>
        <DisplayName>Lina Li</DisplayName>
        <AccountId>925</AccountId>
        <AccountType/>
      </UserInfo>
      <UserInfo>
        <DisplayName>Mary Ferguson</DisplayName>
        <AccountId>1065</AccountId>
        <AccountType/>
      </UserInfo>
      <UserInfo>
        <DisplayName>John Leonard</DisplayName>
        <AccountId>23</AccountId>
        <AccountType/>
      </UserInfo>
      <UserInfo>
        <DisplayName>David Lebwohl</DisplayName>
        <AccountId>4332</AccountId>
        <AccountType/>
      </UserInfo>
      <UserInfo>
        <DisplayName>Laura Sepp-Lorenzino</DisplayName>
        <AccountId>2920</AccountId>
        <AccountType/>
      </UserInfo>
      <UserInfo>
        <DisplayName>Glenn Goddard</DisplayName>
        <AccountId>2087</AccountId>
        <AccountType/>
      </UserInfo>
      <UserInfo>
        <DisplayName>Emily Williams</DisplayName>
        <AccountId>10118</AccountId>
        <AccountType/>
      </UserInfo>
      <UserInfo>
        <DisplayName>Marissa Igo</DisplayName>
        <AccountId>3115</AccountId>
        <AccountType/>
      </UserInfo>
      <UserInfo>
        <DisplayName>Kunal Sunthankar</DisplayName>
        <AccountId>9551</AccountId>
        <AccountType/>
      </UserInfo>
      <UserInfo>
        <DisplayName>Derek Hicks</DisplayName>
        <AccountId>9825</AccountId>
        <AccountType/>
      </UserInfo>
      <UserInfo>
        <DisplayName>Jim Basta</DisplayName>
        <AccountId>7636</AccountId>
        <AccountType/>
      </UserInfo>
      <UserInfo>
        <DisplayName>Eliana Clark</DisplayName>
        <AccountId>3694</AccountId>
        <AccountType/>
      </UserInfo>
      <UserInfo>
        <DisplayName>Nick Vance</DisplayName>
        <AccountId>8014</AccountId>
        <AccountType/>
      </UserInfo>
      <UserInfo>
        <DisplayName>Daniel Lev</DisplayName>
        <AccountId>298</AccountId>
        <AccountType/>
      </UserInfo>
      <UserInfo>
        <DisplayName>Mike Fowler</DisplayName>
        <AccountId>94</AccountId>
        <AccountType/>
      </UserInfo>
    </SharedWithUsers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698E99108243488F67B415AEEF5E9F" ma:contentTypeVersion="" ma:contentTypeDescription="Create a new document." ma:contentTypeScope="" ma:versionID="ebd80d777ac860c2f675ad74558aded5">
  <xsd:schema xmlns:xsd="http://www.w3.org/2001/XMLSchema" xmlns:xs="http://www.w3.org/2001/XMLSchema" xmlns:p="http://schemas.microsoft.com/office/2006/metadata/properties" xmlns:ns1="http://schemas.microsoft.com/sharepoint/v3" xmlns:ns2="b1faa735-f510-4355-a81b-db133dbce024" xmlns:ns3="df88377f-8c3e-44c9-99dd-3ba9e7ebf5a3" targetNamespace="http://schemas.microsoft.com/office/2006/metadata/properties" ma:root="true" ma:fieldsID="60064cc54dceffbe406de8654d6f4dd3" ns1:_="" ns2:_="" ns3:_="">
    <xsd:import namespace="http://schemas.microsoft.com/sharepoint/v3"/>
    <xsd:import namespace="b1faa735-f510-4355-a81b-db133dbce024"/>
    <xsd:import namespace="df88377f-8c3e-44c9-99dd-3ba9e7ebf5a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4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5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faa735-f510-4355-a81b-db133dbce0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88377f-8c3e-44c9-99dd-3ba9e7ebf5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82682D-266D-4A1E-9C55-76C98AAD8B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4CCDCF-42B8-4BFD-B2FE-3EF59FE09C8D}">
  <ds:schemaRefs>
    <ds:schemaRef ds:uri="b1faa735-f510-4355-a81b-db133dbce024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df88377f-8c3e-44c9-99dd-3ba9e7ebf5a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A454B3C-AA9F-4282-A67F-C11307B3CB27}">
  <ds:schemaRefs>
    <ds:schemaRef ds:uri="b1faa735-f510-4355-a81b-db133dbce024"/>
    <ds:schemaRef ds:uri="df88377f-8c3e-44c9-99dd-3ba9e7ebf5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Intellia-PPT-Template-2024</Template>
  <TotalTime>141</TotalTime>
  <Words>2743</Words>
  <Application>Microsoft Office PowerPoint</Application>
  <PresentationFormat>Widescreen</PresentationFormat>
  <Paragraphs>475</Paragraphs>
  <Slides>32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Avenir LT Std 65 Medium</vt:lpstr>
      <vt:lpstr>Avenir Next LT Pro</vt:lpstr>
      <vt:lpstr>Calibri</vt:lpstr>
      <vt:lpstr>Calibri Light</vt:lpstr>
      <vt:lpstr>GillSansStd</vt:lpstr>
      <vt:lpstr>System Font Regular</vt:lpstr>
      <vt:lpstr>Times New Roman</vt:lpstr>
      <vt:lpstr>Wingdings</vt:lpstr>
      <vt:lpstr>CONFIDENTIAL AND PROPRIETARY</vt:lpstr>
      <vt:lpstr>No Footer Restrictions</vt:lpstr>
      <vt:lpstr>Custom Design</vt:lpstr>
      <vt:lpstr>RESTRICTED</vt:lpstr>
      <vt:lpstr>1_No Footer Restrictions</vt:lpstr>
      <vt:lpstr>1_CONFIDENTIAL AND PROPRIETARY</vt:lpstr>
      <vt:lpstr>think-cell Slide</vt:lpstr>
      <vt:lpstr>PowerPoint Presentation</vt:lpstr>
      <vt:lpstr>Therapeutic Strategies to Treat Life-Threatening Diseases  Have Advanced Over Time</vt:lpstr>
      <vt:lpstr>Advancing a Full-Spectrum Genome Editing Company</vt:lpstr>
      <vt:lpstr>In Vivo Leader: First to Demonstrate Systemic CRISPR  Gene Editing in Humans</vt:lpstr>
      <vt:lpstr>Evaluation of ADME Properties for New Therapeutic Modalities</vt:lpstr>
      <vt:lpstr>Assessing PK of Novel In Vivo CRISPR/Cas9 Genome Editing Therapies</vt:lpstr>
      <vt:lpstr>Transient Exposure to LNP and RNA Cargo After Single Administration in NHPs</vt:lpstr>
      <vt:lpstr>Considerations for Quantitating Oligonucleotides for Bioanalysis</vt:lpstr>
      <vt:lpstr>Oligonucleotide Quantification Method Landscape, some possibilities</vt:lpstr>
      <vt:lpstr>Polymerase Chain Reactions: Mechanism</vt:lpstr>
      <vt:lpstr>Applications of PCR</vt:lpstr>
      <vt:lpstr>Cell Kinetics by qPCR</vt:lpstr>
      <vt:lpstr>qPCR Cell Kinetics Methodology</vt:lpstr>
      <vt:lpstr>Cell Kinetics of Yescarta® by qPCR Presence, expansion, and persistence in blood</vt:lpstr>
      <vt:lpstr>Vector Shedding and Biodistribution of AAV by qPCR</vt:lpstr>
      <vt:lpstr>Nonclinical Biodistribution of AAV by qPCR PCR is well suited for analysis from multiple matrices (DNA extraction)</vt:lpstr>
      <vt:lpstr>Clinical Vector Shedding of AAV by qPCR</vt:lpstr>
      <vt:lpstr>qPCR or dPCR? Benefits and Challenges</vt:lpstr>
      <vt:lpstr>Overarching PCR Themes qPCR and dPCR Considerations</vt:lpstr>
      <vt:lpstr>Chromatographic Separation and Analysis</vt:lpstr>
      <vt:lpstr>Pharmacokinetics by ATTO-probe/ HPLC-Fluorescence Detection</vt:lpstr>
      <vt:lpstr>Fluorescence Methodology</vt:lpstr>
      <vt:lpstr>Drug Substance Pharmacokinetics by Fluorescence </vt:lpstr>
      <vt:lpstr>Oligonucleotide Pharmacokinetics by Mass Spectrometry</vt:lpstr>
      <vt:lpstr>LC-MS Methodology</vt:lpstr>
      <vt:lpstr>NHP Pharmacokinetics measured by LC-MS Oligonucleotide plasma concentration</vt:lpstr>
      <vt:lpstr>LC-Fluorescence vs LC-MS</vt:lpstr>
      <vt:lpstr>Oligonucleotide Quantification Method Landscape, some possibilities</vt:lpstr>
      <vt:lpstr>Overall platform considerations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Yuanxin Xu</dc:creator>
  <cp:lastModifiedBy>Rebecca Lescarbeau</cp:lastModifiedBy>
  <cp:revision>3</cp:revision>
  <cp:lastPrinted>2024-09-25T13:38:52Z</cp:lastPrinted>
  <dcterms:created xsi:type="dcterms:W3CDTF">2024-01-04T13:47:18Z</dcterms:created>
  <dcterms:modified xsi:type="dcterms:W3CDTF">2024-10-04T18:36:46Z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0x010100AF698E99108243488F67B415AEEF5E9F</vt:lpwstr>
  </property>
</Properties>
</file>